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61" r:id="rId4"/>
    <p:sldId id="262" r:id="rId5"/>
    <p:sldId id="324" r:id="rId6"/>
    <p:sldId id="295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96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5" r:id="rId26"/>
    <p:sldId id="283" r:id="rId27"/>
    <p:sldId id="281" r:id="rId28"/>
    <p:sldId id="297" r:id="rId29"/>
    <p:sldId id="282" r:id="rId30"/>
    <p:sldId id="284" r:id="rId31"/>
    <p:sldId id="286" r:id="rId32"/>
    <p:sldId id="287" r:id="rId33"/>
    <p:sldId id="285" r:id="rId34"/>
    <p:sldId id="288" r:id="rId35"/>
    <p:sldId id="289" r:id="rId36"/>
    <p:sldId id="290" r:id="rId37"/>
    <p:sldId id="291" r:id="rId38"/>
    <p:sldId id="292" r:id="rId39"/>
    <p:sldId id="298" r:id="rId40"/>
    <p:sldId id="293" r:id="rId41"/>
    <p:sldId id="299" r:id="rId42"/>
    <p:sldId id="300" r:id="rId43"/>
    <p:sldId id="301" r:id="rId44"/>
    <p:sldId id="302" r:id="rId45"/>
    <p:sldId id="303" r:id="rId46"/>
    <p:sldId id="306" r:id="rId47"/>
    <p:sldId id="304" r:id="rId48"/>
    <p:sldId id="308" r:id="rId49"/>
    <p:sldId id="311" r:id="rId50"/>
    <p:sldId id="309" r:id="rId51"/>
    <p:sldId id="310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2" r:id="rId62"/>
    <p:sldId id="323" r:id="rId63"/>
    <p:sldId id="325" r:id="rId64"/>
    <p:sldId id="326" r:id="rId65"/>
    <p:sldId id="327" r:id="rId66"/>
    <p:sldId id="328" r:id="rId67"/>
    <p:sldId id="259" r:id="rId68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0909" autoAdjust="0"/>
  </p:normalViewPr>
  <p:slideViewPr>
    <p:cSldViewPr>
      <p:cViewPr varScale="1">
        <p:scale>
          <a:sx n="51" d="100"/>
          <a:sy n="51" d="100"/>
        </p:scale>
        <p:origin x="-108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C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 altLang="es-C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Haga clic para modificar el estilo de texto del patrón</a:t>
            </a:r>
          </a:p>
          <a:p>
            <a:pPr lvl="1"/>
            <a:r>
              <a:rPr lang="es-ES_tradnl" altLang="es-CL" smtClean="0"/>
              <a:t>Segundo nivel</a:t>
            </a:r>
          </a:p>
          <a:p>
            <a:pPr lvl="2"/>
            <a:r>
              <a:rPr lang="es-ES_tradnl" altLang="es-CL" smtClean="0"/>
              <a:t>Tercer nivel</a:t>
            </a:r>
          </a:p>
          <a:p>
            <a:pPr lvl="3"/>
            <a:r>
              <a:rPr lang="es-ES_tradnl" altLang="es-CL" smtClean="0"/>
              <a:t>Cuarto nivel</a:t>
            </a:r>
          </a:p>
          <a:p>
            <a:pPr lvl="4"/>
            <a:r>
              <a:rPr lang="es-ES_tradnl" altLang="es-CL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C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78CE96-3D76-43EF-8A2A-BE6F6F0C0E98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030021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6AFCF-85D7-478B-BF2A-DC56DA2F9529}" type="slidenum">
              <a:rPr lang="es-ES_tradnl" altLang="es-CL"/>
              <a:pPr/>
              <a:t>1</a:t>
            </a:fld>
            <a:endParaRPr lang="es-ES_tradnl" altLang="es-CL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4A30D-7A1D-4D07-BAB1-03861632CCC0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79949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2281B-3044-45B7-86BD-FB56FADB6085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62396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350F8-E8EE-49C5-8D8F-BF309D46244D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914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DC3B6-609A-4D29-8904-085FF931BB80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7694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4287F-3B4A-4728-BB33-5CF02E6DCCE5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01482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ABBEC-7C41-4E61-B9EB-011EDB34C714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89151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5D958-0E61-42A7-AEC3-CFB9D552EE05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01459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50A20-CB2F-494B-8CC8-D2B123663E46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94291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51601-D6F2-4A59-9778-1C908E6BBD44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25225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F5596-9D8B-4B26-B59D-C9B0FF1ADBA2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88718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B07CA-BC8F-4448-81EF-6F30BAD0C08E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95912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Haga clic para modificar el estilo de texto del patrón</a:t>
            </a:r>
          </a:p>
          <a:p>
            <a:pPr lvl="1"/>
            <a:r>
              <a:rPr lang="es-ES_tradnl" altLang="es-CL" smtClean="0"/>
              <a:t>Segundo nivel</a:t>
            </a:r>
          </a:p>
          <a:p>
            <a:pPr lvl="2"/>
            <a:r>
              <a:rPr lang="es-ES_tradnl" altLang="es-CL" smtClean="0"/>
              <a:t>Tercer nivel</a:t>
            </a:r>
          </a:p>
          <a:p>
            <a:pPr lvl="3"/>
            <a:r>
              <a:rPr lang="es-ES_tradnl" altLang="es-CL" smtClean="0"/>
              <a:t>Cuarto nivel</a:t>
            </a:r>
          </a:p>
          <a:p>
            <a:pPr lvl="4"/>
            <a:r>
              <a:rPr lang="es-ES_tradnl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 alt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 alt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05DA3F-1E8A-4806-91DB-A827E31AE5EE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10" Type="http://schemas.microsoft.com/office/2007/relationships/hdphoto" Target="../media/hdphoto13.wdp"/><Relationship Id="rId4" Type="http://schemas.microsoft.com/office/2007/relationships/hdphoto" Target="../media/hdphoto9.wdp"/><Relationship Id="rId9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10" Type="http://schemas.microsoft.com/office/2007/relationships/hdphoto" Target="../media/hdphoto15.wdp"/><Relationship Id="rId4" Type="http://schemas.microsoft.com/office/2007/relationships/hdphoto" Target="../media/hdphoto9.wdp"/><Relationship Id="rId9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10" Type="http://schemas.microsoft.com/office/2007/relationships/hdphoto" Target="../media/hdphoto18.wdp"/><Relationship Id="rId4" Type="http://schemas.microsoft.com/office/2007/relationships/hdphoto" Target="../media/hdphoto9.wdp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2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4.wdp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5.wdp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s-CL" altLang="es-C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2F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171872" y="152400"/>
            <a:ext cx="742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latin typeface="Cambria" panose="02040503050406030204" pitchFamily="18" charset="0"/>
              </a:rPr>
              <a:t>Encuentro Latinoamericano de Responsables Nacionales de Pastoral Familiar Quito, julio de 2016</a:t>
            </a:r>
            <a:endParaRPr lang="es-CL" sz="1600" b="1" dirty="0">
              <a:latin typeface="Cambria" panose="02040503050406030204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b="9928"/>
          <a:stretch/>
        </p:blipFill>
        <p:spPr>
          <a:xfrm>
            <a:off x="2560796" y="3906506"/>
            <a:ext cx="4022408" cy="250928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99592" y="1196752"/>
            <a:ext cx="73448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EDUCACIÓN </a:t>
            </a:r>
            <a:r>
              <a:rPr lang="es-C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 LOS </a:t>
            </a:r>
            <a: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HIJOS </a:t>
            </a:r>
          </a:p>
          <a:p>
            <a:pPr algn="ctr"/>
            <a:r>
              <a:rPr lang="es-CL" sz="2400" dirty="0" smtClean="0">
                <a:latin typeface="Cambria" panose="02040503050406030204" pitchFamily="18" charset="0"/>
              </a:rPr>
              <a:t>Exhortación Apostólica Postsinodal </a:t>
            </a:r>
            <a:r>
              <a:rPr lang="es-CL" sz="2400" i="1" dirty="0" smtClean="0">
                <a:latin typeface="Cambria" panose="02040503050406030204" pitchFamily="18" charset="0"/>
              </a:rPr>
              <a:t>Amoris Laetitia </a:t>
            </a:r>
            <a:endParaRPr lang="es-CL" sz="2400" i="1" dirty="0">
              <a:latin typeface="Cambria" panose="020405030504060302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91780" y="344484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i="1" dirty="0" smtClean="0">
                <a:latin typeface="Cambria" panose="02040503050406030204" pitchFamily="18" charset="0"/>
              </a:rPr>
              <a:t>Mauricio Echeverría Gálvez</a:t>
            </a:r>
            <a:endParaRPr lang="es-CL" sz="2000" b="1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En el Magisterio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780928"/>
            <a:ext cx="691276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Padres </a:t>
            </a:r>
            <a:r>
              <a:rPr lang="es-CL" sz="2400" dirty="0" smtClean="0">
                <a:latin typeface="Cambria" panose="02040503050406030204" pitchFamily="18" charset="0"/>
              </a:rPr>
              <a:t>principales educadores</a:t>
            </a:r>
            <a:endParaRPr lang="es-CL" sz="2400" i="1" dirty="0">
              <a:latin typeface="Cambria" panose="02040503050406030204" pitchFamily="18" charset="0"/>
              <a:cs typeface="Times New Roman"/>
            </a:endParaRPr>
          </a:p>
          <a:p>
            <a:pPr marL="1171575" indent="-342900" algn="just">
              <a:spcAft>
                <a:spcPts val="42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Formación integral: fe, moral, </a:t>
            </a:r>
            <a:r>
              <a:rPr lang="es-CL" sz="2400" dirty="0" smtClean="0">
                <a:latin typeface="Cambria" panose="02040503050406030204" pitchFamily="18" charset="0"/>
              </a:rPr>
              <a:t>sexual</a:t>
            </a:r>
            <a:endParaRPr lang="es-CL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En el Magisterio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780928"/>
            <a:ext cx="691276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Padres </a:t>
            </a:r>
            <a:r>
              <a:rPr lang="es-CL" sz="2400" dirty="0" smtClean="0">
                <a:latin typeface="Cambria" panose="02040503050406030204" pitchFamily="18" charset="0"/>
              </a:rPr>
              <a:t>principales educadores</a:t>
            </a:r>
            <a:endParaRPr lang="es-CL" sz="2400" i="1" dirty="0">
              <a:latin typeface="Cambria" panose="02040503050406030204" pitchFamily="18" charset="0"/>
              <a:cs typeface="Times New Roman"/>
            </a:endParaRPr>
          </a:p>
          <a:p>
            <a:pPr marL="1171575" indent="-342900" algn="just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Formación integral: fe, moral, </a:t>
            </a:r>
            <a:r>
              <a:rPr lang="es-CL" sz="2400" dirty="0" smtClean="0">
                <a:latin typeface="Cambria" panose="02040503050406030204" pitchFamily="18" charset="0"/>
              </a:rPr>
              <a:t>sexual</a:t>
            </a:r>
          </a:p>
          <a:p>
            <a:pPr marL="828675" algn="ctr">
              <a:spcAft>
                <a:spcPts val="1200"/>
              </a:spcAft>
            </a:pPr>
            <a:r>
              <a:rPr lang="es-CL" sz="2400" i="1" dirty="0" smtClean="0">
                <a:latin typeface="Cambria" panose="02040503050406030204" pitchFamily="18" charset="0"/>
              </a:rPr>
              <a:t>“La </a:t>
            </a:r>
            <a:r>
              <a:rPr lang="es-CL" sz="2400" i="1" dirty="0">
                <a:latin typeface="Cambria" panose="02040503050406030204" pitchFamily="18" charset="0"/>
              </a:rPr>
              <a:t>familia es escuela </a:t>
            </a:r>
            <a:r>
              <a:rPr lang="es-CL" sz="2400" i="1" dirty="0" smtClean="0">
                <a:latin typeface="Cambria" panose="02040503050406030204" pitchFamily="18" charset="0"/>
              </a:rPr>
              <a:t>de humanidad”.</a:t>
            </a:r>
          </a:p>
          <a:p>
            <a:pPr marL="828675" algn="r">
              <a:spcAft>
                <a:spcPts val="4200"/>
              </a:spcAft>
            </a:pPr>
            <a:r>
              <a:rPr lang="es-CL" sz="2400" i="1" dirty="0" smtClean="0">
                <a:latin typeface="Cambria" panose="02040503050406030204" pitchFamily="18" charset="0"/>
              </a:rPr>
              <a:t> </a:t>
            </a:r>
            <a:r>
              <a:rPr lang="es-CL" sz="2000" i="1" dirty="0" err="1">
                <a:latin typeface="Cambria" panose="02040503050406030204" pitchFamily="18" charset="0"/>
              </a:rPr>
              <a:t>Gaudium</a:t>
            </a:r>
            <a:r>
              <a:rPr lang="es-CL" sz="2000" i="1" dirty="0">
                <a:latin typeface="Cambria" panose="02040503050406030204" pitchFamily="18" charset="0"/>
              </a:rPr>
              <a:t> et </a:t>
            </a:r>
            <a:r>
              <a:rPr lang="es-CL" sz="2000" i="1" dirty="0" err="1">
                <a:latin typeface="Cambria" panose="02040503050406030204" pitchFamily="18" charset="0"/>
              </a:rPr>
              <a:t>Spes</a:t>
            </a:r>
            <a:r>
              <a:rPr lang="es-CL" sz="2000" dirty="0">
                <a:latin typeface="Cambria" panose="02040503050406030204" pitchFamily="18" charset="0"/>
              </a:rPr>
              <a:t>, </a:t>
            </a:r>
            <a:r>
              <a:rPr lang="es-CL" sz="2000" dirty="0" smtClean="0">
                <a:latin typeface="Cambria" panose="02040503050406030204" pitchFamily="18" charset="0"/>
              </a:rPr>
              <a:t>n. 52</a:t>
            </a:r>
            <a:endParaRPr lang="es-CL" sz="20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En el Magisterio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780928"/>
            <a:ext cx="69127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Padres </a:t>
            </a:r>
            <a:r>
              <a:rPr lang="es-CL" sz="2400" dirty="0" smtClean="0">
                <a:latin typeface="Cambria" panose="02040503050406030204" pitchFamily="18" charset="0"/>
              </a:rPr>
              <a:t>principales educadores</a:t>
            </a:r>
            <a:endParaRPr lang="es-CL" sz="2400" i="1" dirty="0">
              <a:latin typeface="Cambria" panose="02040503050406030204" pitchFamily="18" charset="0"/>
              <a:cs typeface="Times New Roman"/>
            </a:endParaRP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Formación integral: fe, moral, sexual</a:t>
            </a: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Apoyo de la escuela católica</a:t>
            </a:r>
            <a:endParaRPr lang="es-CL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En el Magisterio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780928"/>
            <a:ext cx="69127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Padres </a:t>
            </a:r>
            <a:r>
              <a:rPr lang="es-CL" sz="2400" dirty="0" smtClean="0">
                <a:latin typeface="Cambria" panose="02040503050406030204" pitchFamily="18" charset="0"/>
              </a:rPr>
              <a:t>principales educadores</a:t>
            </a:r>
            <a:endParaRPr lang="es-CL" sz="2400" i="1" dirty="0">
              <a:latin typeface="Cambria" panose="02040503050406030204" pitchFamily="18" charset="0"/>
              <a:cs typeface="Times New Roman"/>
            </a:endParaRP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Formación integral: fe, moral, sexual</a:t>
            </a:r>
          </a:p>
          <a:p>
            <a:pPr marL="1171575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Apoyo de la escuela católica</a:t>
            </a:r>
          </a:p>
          <a:p>
            <a:pPr algn="just">
              <a:spcAft>
                <a:spcPts val="0"/>
              </a:spcAft>
            </a:pPr>
            <a:r>
              <a:rPr lang="es-CL" sz="2200" dirty="0" smtClean="0">
                <a:latin typeface="Cambria" panose="02040503050406030204" pitchFamily="18" charset="0"/>
              </a:rPr>
              <a:t>“</a:t>
            </a:r>
            <a:r>
              <a:rPr lang="es-CL" sz="2200" i="1" dirty="0" smtClean="0">
                <a:latin typeface="Cambria" panose="02040503050406030204" pitchFamily="18" charset="0"/>
              </a:rPr>
              <a:t>Contribuye </a:t>
            </a:r>
            <a:r>
              <a:rPr lang="es-CL" sz="2200" i="1" dirty="0">
                <a:latin typeface="Cambria" panose="02040503050406030204" pitchFamily="18" charset="0"/>
              </a:rPr>
              <a:t>así a promover la libertad de enseñanza y, por consiguiente, a sostener y a garantizar la libertad de conciencia y el derecho de los padres de familia a escoger la escuela que mejor responda a su </a:t>
            </a:r>
            <a:r>
              <a:rPr lang="es-CL" sz="2200" i="1" dirty="0" smtClean="0">
                <a:latin typeface="Cambria" panose="02040503050406030204" pitchFamily="18" charset="0"/>
              </a:rPr>
              <a:t>propia </a:t>
            </a:r>
            <a:r>
              <a:rPr lang="es-CL" sz="2200" i="1" dirty="0">
                <a:latin typeface="Cambria" panose="02040503050406030204" pitchFamily="18" charset="0"/>
              </a:rPr>
              <a:t>concepción educativa</a:t>
            </a:r>
            <a:r>
              <a:rPr lang="es-CL" sz="2200" i="1" dirty="0" smtClean="0">
                <a:latin typeface="Cambria" panose="02040503050406030204" pitchFamily="18" charset="0"/>
              </a:rPr>
              <a:t>.”			         </a:t>
            </a:r>
            <a:r>
              <a:rPr lang="es-CL" sz="1800" dirty="0" smtClean="0">
                <a:latin typeface="Cambria" panose="02040503050406030204" pitchFamily="18" charset="0"/>
              </a:rPr>
              <a:t>La </a:t>
            </a:r>
            <a:r>
              <a:rPr lang="es-CL" sz="1800" dirty="0">
                <a:latin typeface="Cambria" panose="02040503050406030204" pitchFamily="18" charset="0"/>
              </a:rPr>
              <a:t>Escuela Católica, n. </a:t>
            </a:r>
            <a:r>
              <a:rPr lang="es-CL" sz="1800" dirty="0" smtClean="0">
                <a:latin typeface="Cambria" panose="02040503050406030204" pitchFamily="18" charset="0"/>
              </a:rPr>
              <a:t>14</a:t>
            </a:r>
            <a:endParaRPr lang="es-CL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En el Magisterio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780928"/>
            <a:ext cx="691276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Padres </a:t>
            </a:r>
            <a:r>
              <a:rPr lang="es-CL" sz="2400" dirty="0" smtClean="0">
                <a:latin typeface="Cambria" panose="02040503050406030204" pitchFamily="18" charset="0"/>
              </a:rPr>
              <a:t>principales educadores</a:t>
            </a:r>
            <a:endParaRPr lang="es-CL" sz="2400" i="1" dirty="0">
              <a:latin typeface="Cambria" panose="02040503050406030204" pitchFamily="18" charset="0"/>
              <a:cs typeface="Times New Roman"/>
            </a:endParaRP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Formación integral: fe, moral, sexual</a:t>
            </a: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Apoyo de la escuela católica</a:t>
            </a: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Sagrada Familia de Nazaret</a:t>
            </a:r>
            <a:endParaRPr lang="es-CL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Importancia</a:t>
            </a:r>
          </a:p>
          <a:p>
            <a:pPr marL="2054225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>
                <a:latin typeface="Cambria" panose="02040503050406030204" pitchFamily="18" charset="0"/>
              </a:rPr>
              <a:t>En el Magisterio</a:t>
            </a:r>
          </a:p>
          <a:p>
            <a:pPr marL="2054225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los Sínodos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los </a:t>
            </a:r>
            <a:r>
              <a:rPr lang="es-CL" sz="3200" dirty="0" smtClean="0">
                <a:latin typeface="Cambria" panose="02040503050406030204" pitchFamily="18" charset="0"/>
              </a:rPr>
              <a:t>Sínodos 2014/15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780928"/>
            <a:ext cx="691276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CL" sz="2400" i="1" dirty="0" smtClean="0">
                <a:latin typeface="Cambria" panose="02040503050406030204" pitchFamily="18" charset="0"/>
              </a:rPr>
              <a:t>“Es </a:t>
            </a:r>
            <a:r>
              <a:rPr lang="es-CL" sz="2400" i="1" dirty="0">
                <a:latin typeface="Cambria" panose="02040503050406030204" pitchFamily="18" charset="0"/>
              </a:rPr>
              <a:t>muy interesante el derrotero del tema durante todo el proceso sinodal, de menos a </a:t>
            </a:r>
            <a:r>
              <a:rPr lang="es-CL" sz="2400" i="1" dirty="0" smtClean="0">
                <a:latin typeface="Cambria" panose="02040503050406030204" pitchFamily="18" charset="0"/>
              </a:rPr>
              <a:t>más...</a:t>
            </a:r>
          </a:p>
          <a:p>
            <a:pPr algn="just">
              <a:spcAft>
                <a:spcPts val="3000"/>
              </a:spcAft>
            </a:pPr>
            <a:r>
              <a:rPr lang="es-CL" sz="2400" i="1" dirty="0" smtClean="0">
                <a:latin typeface="Cambria" panose="02040503050406030204" pitchFamily="18" charset="0"/>
              </a:rPr>
              <a:t>Una </a:t>
            </a:r>
            <a:r>
              <a:rPr lang="es-CL" sz="2400" i="1" dirty="0">
                <a:latin typeface="Cambria" panose="02040503050406030204" pitchFamily="18" charset="0"/>
              </a:rPr>
              <a:t>pregunta que queda pendiente es </a:t>
            </a:r>
            <a:r>
              <a:rPr lang="es-CL" sz="2400" i="1" dirty="0" smtClean="0">
                <a:latin typeface="Cambria" panose="02040503050406030204" pitchFamily="18" charset="0"/>
              </a:rPr>
              <a:t>¿por qué </a:t>
            </a:r>
            <a:r>
              <a:rPr lang="es-CL" sz="2400" i="1" dirty="0">
                <a:latin typeface="Cambria" panose="02040503050406030204" pitchFamily="18" charset="0"/>
              </a:rPr>
              <a:t>si es un tema tan medular costó tanto que adquiriera relevancia</a:t>
            </a:r>
            <a:r>
              <a:rPr lang="es-CL" sz="2400" i="1" dirty="0" smtClean="0">
                <a:latin typeface="Cambria" panose="02040503050406030204" pitchFamily="18" charset="0"/>
              </a:rPr>
              <a:t>?”</a:t>
            </a:r>
          </a:p>
          <a:p>
            <a:pPr algn="r">
              <a:spcAft>
                <a:spcPts val="3000"/>
              </a:spcAft>
            </a:pPr>
            <a:r>
              <a:rPr lang="es-CL" sz="2000" dirty="0">
                <a:latin typeface="Cambria" panose="02040503050406030204" pitchFamily="18" charset="0"/>
              </a:rPr>
              <a:t>Pilar </a:t>
            </a:r>
            <a:r>
              <a:rPr lang="es-CL" sz="2000" dirty="0" smtClean="0">
                <a:latin typeface="Cambria" panose="02040503050406030204" pitchFamily="18" charset="0"/>
              </a:rPr>
              <a:t>Escudero</a:t>
            </a:r>
            <a:endParaRPr lang="es-CL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los </a:t>
            </a:r>
            <a:r>
              <a:rPr lang="es-CL" sz="3200" dirty="0" smtClean="0">
                <a:latin typeface="Cambria" panose="02040503050406030204" pitchFamily="18" charset="0"/>
              </a:rPr>
              <a:t>Sínodos 2014/15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2780928"/>
            <a:ext cx="69127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2014 </a:t>
            </a:r>
            <a:r>
              <a:rPr lang="es-CL" sz="2400" i="1" dirty="0" err="1" smtClean="0">
                <a:latin typeface="Cambria" panose="02040503050406030204" pitchFamily="18" charset="0"/>
              </a:rPr>
              <a:t>Instrumentum</a:t>
            </a:r>
            <a:r>
              <a:rPr lang="es-CL" sz="2400" i="1" dirty="0" smtClean="0">
                <a:latin typeface="Cambria" panose="02040503050406030204" pitchFamily="18" charset="0"/>
              </a:rPr>
              <a:t> </a:t>
            </a:r>
            <a:r>
              <a:rPr lang="es-CL" sz="2400" i="1" dirty="0" err="1" smtClean="0">
                <a:latin typeface="Cambria" panose="02040503050406030204" pitchFamily="18" charset="0"/>
              </a:rPr>
              <a:t>Laboris</a:t>
            </a:r>
            <a:endParaRPr lang="es-CL" sz="2400" i="1" dirty="0" smtClean="0">
              <a:latin typeface="Cambria" panose="02040503050406030204" pitchFamily="18" charset="0"/>
            </a:endParaRPr>
          </a:p>
          <a:p>
            <a:pPr marL="82550" algn="just">
              <a:spcAft>
                <a:spcPts val="600"/>
              </a:spcAft>
            </a:pP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Capítulo final:  “La </a:t>
            </a:r>
            <a:r>
              <a:rPr lang="es-CL" sz="1800" dirty="0">
                <a:latin typeface="Cambria" panose="02040503050406030204" pitchFamily="18" charset="0"/>
                <a:cs typeface="Times New Roman"/>
              </a:rPr>
              <a:t>Iglesia y la familia frente al desafío </a:t>
            </a: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educativo”  </a:t>
            </a:r>
            <a:r>
              <a:rPr lang="es-CL" sz="1400" dirty="0" smtClean="0">
                <a:latin typeface="Cambria" panose="02040503050406030204" pitchFamily="18" charset="0"/>
                <a:cs typeface="Times New Roman"/>
              </a:rPr>
              <a:t>(</a:t>
            </a:r>
            <a:r>
              <a:rPr lang="es-CL" sz="1400" dirty="0" err="1" smtClean="0">
                <a:latin typeface="Cambria" panose="02040503050406030204" pitchFamily="18" charset="0"/>
                <a:cs typeface="Times New Roman"/>
              </a:rPr>
              <a:t>nn</a:t>
            </a:r>
            <a:r>
              <a:rPr lang="es-CL" sz="1400" dirty="0" smtClean="0">
                <a:latin typeface="Cambria" panose="02040503050406030204" pitchFamily="18" charset="0"/>
                <a:cs typeface="Times New Roman"/>
              </a:rPr>
              <a:t>. 132-157)</a:t>
            </a: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    </a:t>
            </a:r>
            <a:r>
              <a:rPr lang="es-CL" sz="1800" dirty="0" smtClean="0"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 </a:t>
            </a: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situaciones difíciles para educar en la fe católica hoy</a:t>
            </a:r>
            <a:endParaRPr lang="es-CL" sz="1800" dirty="0">
              <a:latin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02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los </a:t>
            </a:r>
            <a:r>
              <a:rPr lang="es-CL" sz="3200" dirty="0" smtClean="0">
                <a:latin typeface="Cambria" panose="02040503050406030204" pitchFamily="18" charset="0"/>
              </a:rPr>
              <a:t>Sínodos 2014/15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2780928"/>
            <a:ext cx="691276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2014 </a:t>
            </a:r>
            <a:r>
              <a:rPr lang="es-CL" sz="2400" i="1" dirty="0" err="1" smtClean="0">
                <a:latin typeface="Cambria" panose="02040503050406030204" pitchFamily="18" charset="0"/>
              </a:rPr>
              <a:t>Instrumentum</a:t>
            </a:r>
            <a:r>
              <a:rPr lang="es-CL" sz="2400" i="1" dirty="0" smtClean="0">
                <a:latin typeface="Cambria" panose="02040503050406030204" pitchFamily="18" charset="0"/>
              </a:rPr>
              <a:t> </a:t>
            </a:r>
            <a:r>
              <a:rPr lang="es-CL" sz="2400" i="1" dirty="0" err="1" smtClean="0">
                <a:latin typeface="Cambria" panose="02040503050406030204" pitchFamily="18" charset="0"/>
              </a:rPr>
              <a:t>Laboris</a:t>
            </a:r>
            <a:endParaRPr lang="es-CL" sz="2400" i="1" dirty="0" smtClean="0">
              <a:latin typeface="Cambria" panose="02040503050406030204" pitchFamily="18" charset="0"/>
            </a:endParaRPr>
          </a:p>
          <a:p>
            <a:pPr marL="1171575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2014 </a:t>
            </a:r>
            <a:r>
              <a:rPr lang="es-CL" sz="2400" i="1" dirty="0" err="1">
                <a:latin typeface="Cambria" panose="02040503050406030204" pitchFamily="18" charset="0"/>
              </a:rPr>
              <a:t>Relatio</a:t>
            </a:r>
            <a:r>
              <a:rPr lang="es-CL" sz="2400" i="1" dirty="0">
                <a:latin typeface="Cambria" panose="02040503050406030204" pitchFamily="18" charset="0"/>
              </a:rPr>
              <a:t> </a:t>
            </a:r>
            <a:r>
              <a:rPr lang="es-CL" sz="2400" i="1" dirty="0" err="1">
                <a:latin typeface="Cambria" panose="02040503050406030204" pitchFamily="18" charset="0"/>
              </a:rPr>
              <a:t>Synodi</a:t>
            </a:r>
            <a:r>
              <a:rPr lang="es-CL" sz="2400" dirty="0">
                <a:latin typeface="Cambria" panose="02040503050406030204" pitchFamily="18" charset="0"/>
              </a:rPr>
              <a:t> </a:t>
            </a:r>
            <a:r>
              <a:rPr lang="es-CL" sz="2400" dirty="0" smtClean="0">
                <a:latin typeface="Cambria" panose="02040503050406030204" pitchFamily="18" charset="0"/>
              </a:rPr>
              <a:t>(</a:t>
            </a:r>
            <a:r>
              <a:rPr lang="es-CL" sz="2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s-CL" sz="2400" dirty="0" smtClean="0">
                <a:latin typeface="Cambria" panose="02040503050406030204" pitchFamily="18" charset="0"/>
              </a:rPr>
              <a:t>2015 </a:t>
            </a:r>
            <a:r>
              <a:rPr lang="es-CL" sz="2400" i="1" dirty="0" err="1">
                <a:latin typeface="Cambria" panose="02040503050406030204" pitchFamily="18" charset="0"/>
              </a:rPr>
              <a:t>Lineamenta</a:t>
            </a:r>
            <a:r>
              <a:rPr lang="es-CL" sz="2400" dirty="0" smtClean="0">
                <a:latin typeface="Cambria" panose="02040503050406030204" pitchFamily="18" charset="0"/>
              </a:rPr>
              <a:t>)</a:t>
            </a:r>
          </a:p>
          <a:p>
            <a:pPr marL="1528763" indent="-1528763" algn="just">
              <a:spcAft>
                <a:spcPts val="600"/>
              </a:spcAft>
            </a:pP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Capítulo </a:t>
            </a:r>
            <a:r>
              <a:rPr lang="es-CL" sz="1800" dirty="0">
                <a:latin typeface="Cambria" panose="02040503050406030204" pitchFamily="18" charset="0"/>
                <a:cs typeface="Times New Roman"/>
              </a:rPr>
              <a:t>final</a:t>
            </a: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: “</a:t>
            </a:r>
            <a:r>
              <a:rPr lang="es-CL" sz="1800" dirty="0">
                <a:latin typeface="Cambria" panose="02040503050406030204" pitchFamily="18" charset="0"/>
                <a:cs typeface="Times New Roman"/>
              </a:rPr>
              <a:t>El desafío de la educación y el rol de la familia en la </a:t>
            </a: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evangelización”</a:t>
            </a:r>
            <a:endParaRPr lang="es-CL" sz="1800" dirty="0" smtClean="0">
              <a:latin typeface="Cambria" panose="02040503050406030204" pitchFamily="18" charset="0"/>
              <a:cs typeface="Times New Roman"/>
              <a:sym typeface="Wingdings" panose="05000000000000000000" pitchFamily="2" charset="2"/>
            </a:endParaRPr>
          </a:p>
          <a:p>
            <a:pPr marL="358775" algn="just">
              <a:spcAft>
                <a:spcPts val="0"/>
              </a:spcAft>
            </a:pP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60: 	desafío complejo (medios </a:t>
            </a:r>
            <a:r>
              <a:rPr lang="es-CL" sz="1800" dirty="0">
                <a:latin typeface="Cambria" panose="02040503050406030204" pitchFamily="18" charset="0"/>
                <a:cs typeface="Times New Roman"/>
              </a:rPr>
              <a:t>de </a:t>
            </a: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comunicación)</a:t>
            </a:r>
          </a:p>
          <a:p>
            <a:pPr marL="82550" algn="just">
              <a:spcAft>
                <a:spcPts val="0"/>
              </a:spcAft>
            </a:pP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	familias lugares </a:t>
            </a:r>
            <a:r>
              <a:rPr lang="es-CL" sz="1800" dirty="0">
                <a:latin typeface="Cambria" panose="02040503050406030204" pitchFamily="18" charset="0"/>
                <a:cs typeface="Times New Roman"/>
              </a:rPr>
              <a:t>de </a:t>
            </a: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crecimiento en virtudes</a:t>
            </a:r>
          </a:p>
          <a:p>
            <a:pPr marL="82550" algn="just">
              <a:spcAft>
                <a:spcPts val="0"/>
              </a:spcAft>
            </a:pP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	libertad </a:t>
            </a:r>
            <a:r>
              <a:rPr lang="es-CL" sz="1800" dirty="0">
                <a:latin typeface="Cambria" panose="02040503050406030204" pitchFamily="18" charset="0"/>
                <a:cs typeface="Times New Roman"/>
              </a:rPr>
              <a:t>de </a:t>
            </a: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educación</a:t>
            </a:r>
            <a:endParaRPr lang="es-CL" sz="1800" dirty="0">
              <a:latin typeface="Cambria" panose="02040503050406030204" pitchFamily="18" charset="0"/>
              <a:cs typeface="Times New Roman"/>
            </a:endParaRPr>
          </a:p>
          <a:p>
            <a:pPr marL="358775" algn="just">
              <a:spcAft>
                <a:spcPts val="0"/>
              </a:spcAft>
            </a:pP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61:	apoyo comunitario </a:t>
            </a:r>
            <a:r>
              <a:rPr lang="es-CL" sz="1800" dirty="0">
                <a:latin typeface="Cambria" panose="02040503050406030204" pitchFamily="18" charset="0"/>
                <a:cs typeface="Times New Roman"/>
              </a:rPr>
              <a:t>a las </a:t>
            </a:r>
            <a:r>
              <a:rPr lang="es-CL" sz="1800" dirty="0" smtClean="0">
                <a:latin typeface="Cambria" panose="02040503050406030204" pitchFamily="18" charset="0"/>
                <a:cs typeface="Times New Roman"/>
              </a:rPr>
              <a:t>familias (iniciación, itinerarios) 	</a:t>
            </a:r>
            <a:r>
              <a:rPr lang="es-CL" sz="1800" dirty="0" smtClean="0">
                <a:solidFill>
                  <a:schemeClr val="bg2"/>
                </a:solidFill>
                <a:latin typeface="Cambria" panose="02040503050406030204" pitchFamily="18" charset="0"/>
                <a:cs typeface="Times New Roman"/>
              </a:rPr>
              <a:t>devoción mariana</a:t>
            </a:r>
          </a:p>
        </p:txBody>
      </p:sp>
    </p:spTree>
    <p:extLst>
      <p:ext uri="{BB962C8B-B14F-4D97-AF65-F5344CB8AC3E}">
        <p14:creationId xmlns:p14="http://schemas.microsoft.com/office/powerpoint/2010/main" val="33111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los </a:t>
            </a:r>
            <a:r>
              <a:rPr lang="es-CL" sz="3200" dirty="0" smtClean="0">
                <a:latin typeface="Cambria" panose="02040503050406030204" pitchFamily="18" charset="0"/>
              </a:rPr>
              <a:t>Sínodos 2014/15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2780928"/>
            <a:ext cx="69127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2014 </a:t>
            </a:r>
            <a:r>
              <a:rPr lang="es-CL" sz="2400" i="1" dirty="0" err="1" smtClean="0">
                <a:latin typeface="Cambria" panose="02040503050406030204" pitchFamily="18" charset="0"/>
              </a:rPr>
              <a:t>Instrumentum</a:t>
            </a:r>
            <a:r>
              <a:rPr lang="es-CL" sz="2400" i="1" dirty="0" smtClean="0">
                <a:latin typeface="Cambria" panose="02040503050406030204" pitchFamily="18" charset="0"/>
              </a:rPr>
              <a:t> </a:t>
            </a:r>
            <a:r>
              <a:rPr lang="es-CL" sz="2400" i="1" dirty="0" err="1" smtClean="0">
                <a:latin typeface="Cambria" panose="02040503050406030204" pitchFamily="18" charset="0"/>
              </a:rPr>
              <a:t>Laboris</a:t>
            </a:r>
            <a:endParaRPr lang="es-CL" sz="2400" i="1" dirty="0" smtClean="0">
              <a:latin typeface="Cambria" panose="02040503050406030204" pitchFamily="18" charset="0"/>
            </a:endParaRP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2014 </a:t>
            </a:r>
            <a:r>
              <a:rPr lang="es-CL" sz="2400" i="1" dirty="0" err="1">
                <a:latin typeface="Cambria" panose="02040503050406030204" pitchFamily="18" charset="0"/>
              </a:rPr>
              <a:t>Relatio</a:t>
            </a:r>
            <a:r>
              <a:rPr lang="es-CL" sz="2400" i="1" dirty="0">
                <a:latin typeface="Cambria" panose="02040503050406030204" pitchFamily="18" charset="0"/>
              </a:rPr>
              <a:t> </a:t>
            </a:r>
            <a:r>
              <a:rPr lang="es-CL" sz="2400" i="1" dirty="0" err="1">
                <a:latin typeface="Cambria" panose="02040503050406030204" pitchFamily="18" charset="0"/>
              </a:rPr>
              <a:t>Synodi</a:t>
            </a:r>
            <a:r>
              <a:rPr lang="es-CL" sz="2400" dirty="0">
                <a:latin typeface="Cambria" panose="02040503050406030204" pitchFamily="18" charset="0"/>
              </a:rPr>
              <a:t> </a:t>
            </a:r>
            <a:r>
              <a:rPr lang="es-CL" sz="2400" dirty="0" smtClean="0">
                <a:latin typeface="Cambria" panose="02040503050406030204" pitchFamily="18" charset="0"/>
              </a:rPr>
              <a:t>(</a:t>
            </a:r>
            <a:r>
              <a:rPr lang="es-CL" sz="2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s-CL" sz="2400" dirty="0" smtClean="0">
                <a:latin typeface="Cambria" panose="02040503050406030204" pitchFamily="18" charset="0"/>
              </a:rPr>
              <a:t>2015 </a:t>
            </a:r>
            <a:r>
              <a:rPr lang="es-CL" sz="2400" i="1" dirty="0" err="1">
                <a:latin typeface="Cambria" panose="02040503050406030204" pitchFamily="18" charset="0"/>
              </a:rPr>
              <a:t>Lineamenta</a:t>
            </a:r>
            <a:r>
              <a:rPr lang="es-CL" sz="2400" dirty="0" smtClean="0">
                <a:latin typeface="Cambria" panose="02040503050406030204" pitchFamily="18" charset="0"/>
              </a:rPr>
              <a:t>)</a:t>
            </a:r>
          </a:p>
          <a:p>
            <a:pPr marL="1171575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2015 </a:t>
            </a:r>
            <a:r>
              <a:rPr lang="es-CL" sz="2400" i="1" dirty="0" err="1">
                <a:latin typeface="Cambria" panose="02040503050406030204" pitchFamily="18" charset="0"/>
              </a:rPr>
              <a:t>Instrumentum</a:t>
            </a:r>
            <a:r>
              <a:rPr lang="es-CL" sz="2400" i="1" dirty="0">
                <a:latin typeface="Cambria" panose="02040503050406030204" pitchFamily="18" charset="0"/>
              </a:rPr>
              <a:t> </a:t>
            </a:r>
            <a:r>
              <a:rPr lang="es-CL" sz="2400" i="1" dirty="0" err="1" smtClean="0">
                <a:latin typeface="Cambria" panose="02040503050406030204" pitchFamily="18" charset="0"/>
              </a:rPr>
              <a:t>Laboris</a:t>
            </a:r>
            <a:endParaRPr lang="es-CL" sz="2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1597025" defTabSz="1146175">
              <a:spcAft>
                <a:spcPts val="600"/>
              </a:spcAft>
            </a:pPr>
            <a:endParaRPr lang="es-CL" sz="3200" cap="small" dirty="0" smtClean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cap="small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cap="small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los </a:t>
            </a:r>
            <a:r>
              <a:rPr lang="es-CL" sz="3200" dirty="0" smtClean="0">
                <a:latin typeface="Cambria" panose="02040503050406030204" pitchFamily="18" charset="0"/>
              </a:rPr>
              <a:t>Sínodos 2014/15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2780928"/>
            <a:ext cx="691276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2014 </a:t>
            </a:r>
            <a:r>
              <a:rPr lang="es-CL" sz="2400" i="1" dirty="0" err="1" smtClean="0">
                <a:latin typeface="Cambria" panose="02040503050406030204" pitchFamily="18" charset="0"/>
              </a:rPr>
              <a:t>Instrumentum</a:t>
            </a:r>
            <a:r>
              <a:rPr lang="es-CL" sz="2400" i="1" dirty="0" smtClean="0">
                <a:latin typeface="Cambria" panose="02040503050406030204" pitchFamily="18" charset="0"/>
              </a:rPr>
              <a:t> </a:t>
            </a:r>
            <a:r>
              <a:rPr lang="es-CL" sz="2400" i="1" dirty="0" err="1" smtClean="0">
                <a:latin typeface="Cambria" panose="02040503050406030204" pitchFamily="18" charset="0"/>
              </a:rPr>
              <a:t>Laboris</a:t>
            </a:r>
            <a:endParaRPr lang="es-CL" sz="2400" i="1" dirty="0" smtClean="0">
              <a:latin typeface="Cambria" panose="02040503050406030204" pitchFamily="18" charset="0"/>
            </a:endParaRP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2014 </a:t>
            </a:r>
            <a:r>
              <a:rPr lang="es-CL" sz="2400" i="1" dirty="0" err="1">
                <a:latin typeface="Cambria" panose="02040503050406030204" pitchFamily="18" charset="0"/>
              </a:rPr>
              <a:t>Relatio</a:t>
            </a:r>
            <a:r>
              <a:rPr lang="es-CL" sz="2400" i="1" dirty="0">
                <a:latin typeface="Cambria" panose="02040503050406030204" pitchFamily="18" charset="0"/>
              </a:rPr>
              <a:t> </a:t>
            </a:r>
            <a:r>
              <a:rPr lang="es-CL" sz="2400" i="1" dirty="0" err="1">
                <a:latin typeface="Cambria" panose="02040503050406030204" pitchFamily="18" charset="0"/>
              </a:rPr>
              <a:t>Synodi</a:t>
            </a:r>
            <a:r>
              <a:rPr lang="es-CL" sz="2400" dirty="0">
                <a:latin typeface="Cambria" panose="02040503050406030204" pitchFamily="18" charset="0"/>
              </a:rPr>
              <a:t> </a:t>
            </a:r>
            <a:r>
              <a:rPr lang="es-CL" sz="2400" dirty="0" smtClean="0">
                <a:latin typeface="Cambria" panose="02040503050406030204" pitchFamily="18" charset="0"/>
              </a:rPr>
              <a:t>(</a:t>
            </a:r>
            <a:r>
              <a:rPr lang="es-CL" sz="2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s-CL" sz="2400" dirty="0" smtClean="0">
                <a:latin typeface="Cambria" panose="02040503050406030204" pitchFamily="18" charset="0"/>
              </a:rPr>
              <a:t>2015 </a:t>
            </a:r>
            <a:r>
              <a:rPr lang="es-CL" sz="2400" i="1" dirty="0" err="1">
                <a:latin typeface="Cambria" panose="02040503050406030204" pitchFamily="18" charset="0"/>
              </a:rPr>
              <a:t>Lineamenta</a:t>
            </a:r>
            <a:r>
              <a:rPr lang="es-CL" sz="2400" dirty="0" smtClean="0">
                <a:latin typeface="Cambria" panose="02040503050406030204" pitchFamily="18" charset="0"/>
              </a:rPr>
              <a:t>)</a:t>
            </a:r>
          </a:p>
          <a:p>
            <a:pPr marL="1171575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2015 </a:t>
            </a:r>
            <a:r>
              <a:rPr lang="es-CL" sz="2400" i="1" dirty="0" err="1">
                <a:latin typeface="Cambria" panose="02040503050406030204" pitchFamily="18" charset="0"/>
              </a:rPr>
              <a:t>Instrumentum</a:t>
            </a:r>
            <a:r>
              <a:rPr lang="es-CL" sz="2400" i="1" dirty="0">
                <a:latin typeface="Cambria" panose="02040503050406030204" pitchFamily="18" charset="0"/>
              </a:rPr>
              <a:t> </a:t>
            </a:r>
            <a:r>
              <a:rPr lang="es-CL" sz="2400" i="1" dirty="0" err="1" smtClean="0">
                <a:latin typeface="Cambria" panose="02040503050406030204" pitchFamily="18" charset="0"/>
              </a:rPr>
              <a:t>Laboris</a:t>
            </a:r>
            <a:endParaRPr lang="es-CL" sz="2400" i="1" dirty="0" smtClean="0">
              <a:latin typeface="Cambria" panose="02040503050406030204" pitchFamily="18" charset="0"/>
            </a:endParaRPr>
          </a:p>
          <a:p>
            <a:pPr marL="1528763" lvl="0" indent="-1528763" algn="just">
              <a:spcAft>
                <a:spcPts val="0"/>
              </a:spcAft>
            </a:pPr>
            <a:r>
              <a:rPr lang="es-CL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</a:rPr>
              <a:t>Capítulo final: “El desafío de la educación </a:t>
            </a:r>
            <a:r>
              <a:rPr lang="es-CL" sz="1800" dirty="0">
                <a:solidFill>
                  <a:schemeClr val="bg2"/>
                </a:solidFill>
                <a:latin typeface="Cambria" panose="02040503050406030204" pitchFamily="18" charset="0"/>
                <a:cs typeface="Times New Roman"/>
              </a:rPr>
              <a:t>y el rol de la familia en la evangelización</a:t>
            </a:r>
            <a:r>
              <a:rPr lang="es-CL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</a:rPr>
              <a:t>” </a:t>
            </a:r>
            <a:r>
              <a:rPr lang="es-CL" sz="1800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</a:rPr>
              <a:t>nn</a:t>
            </a:r>
            <a:r>
              <a:rPr lang="es-CL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</a:rPr>
              <a:t>. 142-146</a:t>
            </a:r>
          </a:p>
          <a:p>
            <a:pPr marL="1792288" lvl="0" indent="-26352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encuentros </a:t>
            </a:r>
            <a:r>
              <a:rPr lang="es-CL" sz="1800" dirty="0"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para </a:t>
            </a:r>
            <a:r>
              <a:rPr lang="es-CL" sz="1800" dirty="0" smtClean="0"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padres</a:t>
            </a:r>
          </a:p>
          <a:p>
            <a:pPr marL="1792288" lvl="0" indent="-26352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800" dirty="0"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programas escolares y educativos </a:t>
            </a:r>
            <a:endParaRPr lang="es-CL" sz="1800" dirty="0" smtClean="0">
              <a:latin typeface="Cambria" panose="02040503050406030204" pitchFamily="18" charset="0"/>
              <a:cs typeface="Times New Roman"/>
              <a:sym typeface="Wingdings" panose="05000000000000000000" pitchFamily="2" charset="2"/>
            </a:endParaRPr>
          </a:p>
          <a:p>
            <a:pPr marL="1792288" lvl="0" indent="-26352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participación en </a:t>
            </a:r>
            <a:r>
              <a:rPr lang="es-CL" sz="1800" dirty="0"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catequesis </a:t>
            </a:r>
            <a:r>
              <a:rPr lang="es-CL" sz="1800" dirty="0" smtClean="0"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sacramental</a:t>
            </a:r>
          </a:p>
          <a:p>
            <a:pPr marL="1792288" lvl="0" indent="-26352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800" dirty="0" smtClean="0">
                <a:solidFill>
                  <a:schemeClr val="bg2"/>
                </a:solidFill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papel </a:t>
            </a:r>
            <a:r>
              <a:rPr lang="es-CL" sz="1800" dirty="0">
                <a:solidFill>
                  <a:schemeClr val="bg2"/>
                </a:solidFill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de los abuelos en </a:t>
            </a:r>
            <a:r>
              <a:rPr lang="es-CL" sz="1800" dirty="0" smtClean="0">
                <a:solidFill>
                  <a:schemeClr val="bg2"/>
                </a:solidFill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educación religiosa</a:t>
            </a:r>
            <a:endParaRPr lang="es-CL" sz="1800" dirty="0">
              <a:solidFill>
                <a:schemeClr val="bg2"/>
              </a:solidFill>
              <a:latin typeface="Cambria" panose="02040503050406030204" pitchFamily="18" charset="0"/>
              <a:cs typeface="Times New Roman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47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los </a:t>
            </a:r>
            <a:r>
              <a:rPr lang="es-CL" sz="3200" dirty="0" smtClean="0">
                <a:latin typeface="Cambria" panose="02040503050406030204" pitchFamily="18" charset="0"/>
              </a:rPr>
              <a:t>Sínodos 2014/15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2780928"/>
            <a:ext cx="691276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2014 </a:t>
            </a:r>
            <a:r>
              <a:rPr lang="es-CL" sz="2400" i="1" dirty="0" err="1" smtClean="0">
                <a:latin typeface="Cambria" panose="02040503050406030204" pitchFamily="18" charset="0"/>
              </a:rPr>
              <a:t>Instrumentum</a:t>
            </a:r>
            <a:r>
              <a:rPr lang="es-CL" sz="2400" i="1" dirty="0" smtClean="0">
                <a:latin typeface="Cambria" panose="02040503050406030204" pitchFamily="18" charset="0"/>
              </a:rPr>
              <a:t> </a:t>
            </a:r>
            <a:r>
              <a:rPr lang="es-CL" sz="2400" i="1" dirty="0" err="1" smtClean="0">
                <a:latin typeface="Cambria" panose="02040503050406030204" pitchFamily="18" charset="0"/>
              </a:rPr>
              <a:t>Laboris</a:t>
            </a:r>
            <a:endParaRPr lang="es-CL" sz="2400" i="1" dirty="0" smtClean="0">
              <a:latin typeface="Cambria" panose="02040503050406030204" pitchFamily="18" charset="0"/>
            </a:endParaRP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2014 </a:t>
            </a:r>
            <a:r>
              <a:rPr lang="es-CL" sz="2400" i="1" dirty="0" err="1">
                <a:latin typeface="Cambria" panose="02040503050406030204" pitchFamily="18" charset="0"/>
              </a:rPr>
              <a:t>Relatio</a:t>
            </a:r>
            <a:r>
              <a:rPr lang="es-CL" sz="2400" i="1" dirty="0">
                <a:latin typeface="Cambria" panose="02040503050406030204" pitchFamily="18" charset="0"/>
              </a:rPr>
              <a:t> </a:t>
            </a:r>
            <a:r>
              <a:rPr lang="es-CL" sz="2400" i="1" dirty="0" err="1">
                <a:latin typeface="Cambria" panose="02040503050406030204" pitchFamily="18" charset="0"/>
              </a:rPr>
              <a:t>Synodi</a:t>
            </a:r>
            <a:r>
              <a:rPr lang="es-CL" sz="2400" dirty="0">
                <a:latin typeface="Cambria" panose="02040503050406030204" pitchFamily="18" charset="0"/>
              </a:rPr>
              <a:t> </a:t>
            </a:r>
            <a:r>
              <a:rPr lang="es-CL" sz="2400" dirty="0" smtClean="0">
                <a:latin typeface="Cambria" panose="02040503050406030204" pitchFamily="18" charset="0"/>
              </a:rPr>
              <a:t>(</a:t>
            </a:r>
            <a:r>
              <a:rPr lang="es-CL" sz="2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s-CL" sz="2400" dirty="0" smtClean="0">
                <a:latin typeface="Cambria" panose="02040503050406030204" pitchFamily="18" charset="0"/>
              </a:rPr>
              <a:t>2015 </a:t>
            </a:r>
            <a:r>
              <a:rPr lang="es-CL" sz="2400" i="1" dirty="0" err="1">
                <a:latin typeface="Cambria" panose="02040503050406030204" pitchFamily="18" charset="0"/>
              </a:rPr>
              <a:t>Lineamenta</a:t>
            </a:r>
            <a:r>
              <a:rPr lang="es-CL" sz="2400" dirty="0" smtClean="0">
                <a:latin typeface="Cambria" panose="02040503050406030204" pitchFamily="18" charset="0"/>
              </a:rPr>
              <a:t>)</a:t>
            </a: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2015 </a:t>
            </a:r>
            <a:r>
              <a:rPr lang="es-CL" sz="2400" i="1" dirty="0" err="1">
                <a:latin typeface="Cambria" panose="02040503050406030204" pitchFamily="18" charset="0"/>
              </a:rPr>
              <a:t>Instrumentum</a:t>
            </a:r>
            <a:r>
              <a:rPr lang="es-CL" sz="2400" i="1" dirty="0">
                <a:latin typeface="Cambria" panose="02040503050406030204" pitchFamily="18" charset="0"/>
              </a:rPr>
              <a:t> </a:t>
            </a:r>
            <a:r>
              <a:rPr lang="es-CL" sz="2400" i="1" dirty="0" err="1" smtClean="0">
                <a:latin typeface="Cambria" panose="02040503050406030204" pitchFamily="18" charset="0"/>
              </a:rPr>
              <a:t>Laboris</a:t>
            </a:r>
            <a:endParaRPr lang="es-CL" sz="2400" i="1" dirty="0" smtClean="0">
              <a:latin typeface="Cambria" panose="02040503050406030204" pitchFamily="18" charset="0"/>
            </a:endParaRPr>
          </a:p>
          <a:p>
            <a:pPr marL="1171575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2015 Relación Final</a:t>
            </a:r>
          </a:p>
        </p:txBody>
      </p:sp>
    </p:spTree>
    <p:extLst>
      <p:ext uri="{BB962C8B-B14F-4D97-AF65-F5344CB8AC3E}">
        <p14:creationId xmlns:p14="http://schemas.microsoft.com/office/powerpoint/2010/main" val="24498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los </a:t>
            </a:r>
            <a:r>
              <a:rPr lang="es-CL" sz="3200" dirty="0" smtClean="0">
                <a:latin typeface="Cambria" panose="02040503050406030204" pitchFamily="18" charset="0"/>
              </a:rPr>
              <a:t>Sínodos 2014/15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2780928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2014 </a:t>
            </a:r>
            <a:r>
              <a:rPr lang="es-CL" sz="2400" i="1" dirty="0" err="1" smtClean="0">
                <a:latin typeface="Cambria" panose="02040503050406030204" pitchFamily="18" charset="0"/>
              </a:rPr>
              <a:t>Instrumentum</a:t>
            </a:r>
            <a:r>
              <a:rPr lang="es-CL" sz="2400" i="1" dirty="0" smtClean="0">
                <a:latin typeface="Cambria" panose="02040503050406030204" pitchFamily="18" charset="0"/>
              </a:rPr>
              <a:t> </a:t>
            </a:r>
            <a:r>
              <a:rPr lang="es-CL" sz="2400" i="1" dirty="0" err="1" smtClean="0">
                <a:latin typeface="Cambria" panose="02040503050406030204" pitchFamily="18" charset="0"/>
              </a:rPr>
              <a:t>Laboris</a:t>
            </a:r>
            <a:endParaRPr lang="es-CL" sz="2400" i="1" dirty="0" smtClean="0">
              <a:latin typeface="Cambria" panose="02040503050406030204" pitchFamily="18" charset="0"/>
            </a:endParaRP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2014 </a:t>
            </a:r>
            <a:r>
              <a:rPr lang="es-CL" sz="2400" i="1" dirty="0" err="1">
                <a:latin typeface="Cambria" panose="02040503050406030204" pitchFamily="18" charset="0"/>
              </a:rPr>
              <a:t>Relatio</a:t>
            </a:r>
            <a:r>
              <a:rPr lang="es-CL" sz="2400" i="1" dirty="0">
                <a:latin typeface="Cambria" panose="02040503050406030204" pitchFamily="18" charset="0"/>
              </a:rPr>
              <a:t> </a:t>
            </a:r>
            <a:r>
              <a:rPr lang="es-CL" sz="2400" i="1" dirty="0" err="1">
                <a:latin typeface="Cambria" panose="02040503050406030204" pitchFamily="18" charset="0"/>
              </a:rPr>
              <a:t>Synodi</a:t>
            </a:r>
            <a:r>
              <a:rPr lang="es-CL" sz="2400" dirty="0">
                <a:latin typeface="Cambria" panose="02040503050406030204" pitchFamily="18" charset="0"/>
              </a:rPr>
              <a:t> </a:t>
            </a:r>
            <a:r>
              <a:rPr lang="es-CL" sz="2400" dirty="0" smtClean="0">
                <a:latin typeface="Cambria" panose="02040503050406030204" pitchFamily="18" charset="0"/>
              </a:rPr>
              <a:t>(</a:t>
            </a:r>
            <a:r>
              <a:rPr lang="es-CL" sz="2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s-CL" sz="2400" dirty="0" smtClean="0">
                <a:latin typeface="Cambria" panose="02040503050406030204" pitchFamily="18" charset="0"/>
              </a:rPr>
              <a:t>2015 </a:t>
            </a:r>
            <a:r>
              <a:rPr lang="es-CL" sz="2400" i="1" dirty="0" err="1">
                <a:latin typeface="Cambria" panose="02040503050406030204" pitchFamily="18" charset="0"/>
              </a:rPr>
              <a:t>Lineamenta</a:t>
            </a:r>
            <a:r>
              <a:rPr lang="es-CL" sz="2400" dirty="0" smtClean="0">
                <a:latin typeface="Cambria" panose="02040503050406030204" pitchFamily="18" charset="0"/>
              </a:rPr>
              <a:t>)</a:t>
            </a: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2015 </a:t>
            </a:r>
            <a:r>
              <a:rPr lang="es-CL" sz="2400" i="1" dirty="0" err="1">
                <a:latin typeface="Cambria" panose="02040503050406030204" pitchFamily="18" charset="0"/>
              </a:rPr>
              <a:t>Instrumentum</a:t>
            </a:r>
            <a:r>
              <a:rPr lang="es-CL" sz="2400" i="1" dirty="0">
                <a:latin typeface="Cambria" panose="02040503050406030204" pitchFamily="18" charset="0"/>
              </a:rPr>
              <a:t> </a:t>
            </a:r>
            <a:r>
              <a:rPr lang="es-CL" sz="2400" i="1" dirty="0" err="1" smtClean="0">
                <a:latin typeface="Cambria" panose="02040503050406030204" pitchFamily="18" charset="0"/>
              </a:rPr>
              <a:t>Laboris</a:t>
            </a:r>
            <a:endParaRPr lang="es-CL" sz="2400" i="1" dirty="0" smtClean="0">
              <a:latin typeface="Cambria" panose="02040503050406030204" pitchFamily="18" charset="0"/>
            </a:endParaRPr>
          </a:p>
          <a:p>
            <a:pPr marL="1171575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2015 Relación Final</a:t>
            </a:r>
          </a:p>
          <a:p>
            <a:pPr marL="1528763" lvl="0" indent="-1528763" algn="just">
              <a:spcAft>
                <a:spcPts val="600"/>
              </a:spcAft>
            </a:pPr>
            <a:r>
              <a:rPr lang="es-CL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</a:rPr>
              <a:t>Sub-capítulo intermedio: “La educación de los hijos”  </a:t>
            </a:r>
            <a:r>
              <a:rPr lang="es-CL" sz="1800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</a:rPr>
              <a:t>nn</a:t>
            </a:r>
            <a:r>
              <a:rPr lang="es-CL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</a:rPr>
              <a:t>. 66-68</a:t>
            </a:r>
          </a:p>
          <a:p>
            <a:pPr marL="2514600" lvl="0" algn="just">
              <a:spcAft>
                <a:spcPts val="600"/>
              </a:spcAft>
            </a:pPr>
            <a:r>
              <a:rPr lang="es-CL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66 y 67: 	</a:t>
            </a:r>
            <a:r>
              <a:rPr lang="es-CL" sz="1800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RS</a:t>
            </a:r>
            <a:r>
              <a:rPr lang="es-CL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 + </a:t>
            </a:r>
            <a:r>
              <a:rPr lang="es-CL" sz="1800" i="1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IL</a:t>
            </a:r>
            <a:r>
              <a:rPr lang="es-CL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 + otros</a:t>
            </a:r>
          </a:p>
          <a:p>
            <a:pPr marL="2514600" lvl="0" algn="just">
              <a:spcAft>
                <a:spcPts val="600"/>
              </a:spcAft>
            </a:pPr>
            <a:r>
              <a:rPr lang="es-CL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/>
                <a:sym typeface="Wingdings" panose="05000000000000000000" pitchFamily="2" charset="2"/>
              </a:rPr>
              <a:t>68: 	escuela católica</a:t>
            </a:r>
            <a:endParaRPr lang="es-CL" sz="1800" dirty="0">
              <a:solidFill>
                <a:srgbClr val="000000"/>
              </a:solidFill>
              <a:latin typeface="Cambria" panose="02040503050406030204" pitchFamily="18" charset="0"/>
              <a:cs typeface="Times New Roman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3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los </a:t>
            </a:r>
            <a:r>
              <a:rPr lang="es-CL" sz="3200" dirty="0" smtClean="0">
                <a:latin typeface="Cambria" panose="02040503050406030204" pitchFamily="18" charset="0"/>
              </a:rPr>
              <a:t>Sínodos 2014/15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780928"/>
            <a:ext cx="69127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Magisterio: padres principales educadores</a:t>
            </a:r>
          </a:p>
          <a:p>
            <a:pPr marL="2693988" algn="just">
              <a:spcAft>
                <a:spcPts val="0"/>
              </a:spcAft>
            </a:pPr>
            <a:r>
              <a:rPr lang="es-CL" sz="2400" dirty="0" smtClean="0">
                <a:latin typeface="Cambria" panose="02040503050406030204" pitchFamily="18" charset="0"/>
              </a:rPr>
              <a:t>formación </a:t>
            </a:r>
            <a:r>
              <a:rPr lang="es-CL" sz="2400" dirty="0">
                <a:latin typeface="Cambria" panose="02040503050406030204" pitchFamily="18" charset="0"/>
              </a:rPr>
              <a:t>integral</a:t>
            </a:r>
          </a:p>
          <a:p>
            <a:pPr marL="2693988" algn="just">
              <a:spcAft>
                <a:spcPts val="0"/>
              </a:spcAft>
            </a:pPr>
            <a:r>
              <a:rPr lang="es-CL" sz="2400" dirty="0">
                <a:latin typeface="Cambria" panose="02040503050406030204" pitchFamily="18" charset="0"/>
              </a:rPr>
              <a:t>apoyo de la </a:t>
            </a:r>
            <a:r>
              <a:rPr lang="es-CL" sz="2400" dirty="0" smtClean="0">
                <a:latin typeface="Cambria" panose="02040503050406030204" pitchFamily="18" charset="0"/>
              </a:rPr>
              <a:t>escuela</a:t>
            </a:r>
          </a:p>
          <a:p>
            <a:pPr marL="2693988" algn="just">
              <a:spcAft>
                <a:spcPts val="3000"/>
              </a:spcAft>
            </a:pPr>
            <a:r>
              <a:rPr lang="es-CL" sz="2400" dirty="0">
                <a:latin typeface="Cambria" panose="02040503050406030204" pitchFamily="18" charset="0"/>
              </a:rPr>
              <a:t>Sagrada Familia</a:t>
            </a: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Dificultades especiales actuales</a:t>
            </a:r>
            <a:endParaRPr lang="es-CL" sz="2400" dirty="0">
              <a:latin typeface="Cambria" panose="02040503050406030204" pitchFamily="18" charset="0"/>
            </a:endParaRP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Especial necesidad de apoyo eclesial</a:t>
            </a:r>
            <a:endParaRPr lang="es-CL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Importancia</a:t>
            </a:r>
          </a:p>
          <a:p>
            <a:pPr marL="2054225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>
                <a:latin typeface="Cambria" panose="02040503050406030204" pitchFamily="18" charset="0"/>
              </a:rPr>
              <a:t>En el Magisterio</a:t>
            </a:r>
          </a:p>
          <a:p>
            <a:pPr marL="2054225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>
                <a:latin typeface="Cambria" panose="02040503050406030204" pitchFamily="18" charset="0"/>
              </a:rPr>
              <a:t>En los Sínodos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lvl="1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cap="small" dirty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1597025" defTabSz="1146175">
              <a:spcAft>
                <a:spcPts val="600"/>
              </a:spcAft>
            </a:pPr>
            <a:endParaRPr lang="es-CL" sz="3200" cap="small" dirty="0" smtClean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cap="small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cap="small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Destinatarios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Funciones 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Dificultades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Destinatarios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6" r="15046"/>
          <a:stretch/>
        </p:blipFill>
        <p:spPr bwMode="auto">
          <a:xfrm>
            <a:off x="1763688" y="1556792"/>
            <a:ext cx="5552238" cy="54091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2 Rectángulo redondeado"/>
          <p:cNvSpPr/>
          <p:nvPr/>
        </p:nvSpPr>
        <p:spPr bwMode="auto">
          <a:xfrm>
            <a:off x="2411760" y="5445224"/>
            <a:ext cx="4320480" cy="43204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17" r="11398" b="20267"/>
          <a:stretch/>
        </p:blipFill>
        <p:spPr bwMode="auto">
          <a:xfrm>
            <a:off x="1139252" y="1556792"/>
            <a:ext cx="6790545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 bwMode="auto">
          <a:xfrm>
            <a:off x="1403648" y="3861048"/>
            <a:ext cx="2088000" cy="43204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3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514600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Destinatarios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Funciones 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Dificultades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Evangelio 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http://image.slidesharecdn.com/amorislaetitiacap1alaluzdelapalabra-160423171541/95/amoris-laetitia-cap-1-a-la-luz-de-la-palabra-3-638.jpg?cb=14614319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10" t="2295"/>
          <a:stretch/>
        </p:blipFill>
        <p:spPr bwMode="auto">
          <a:xfrm>
            <a:off x="3090364" y="1497724"/>
            <a:ext cx="4536504" cy="5360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 bwMode="auto">
          <a:xfrm>
            <a:off x="3090364" y="2204864"/>
            <a:ext cx="4320480" cy="43204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3059832" y="3048062"/>
            <a:ext cx="4320480" cy="74097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1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Importancia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el Magisterio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los Sínodos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7400" defTabSz="1146175">
              <a:spcAft>
                <a:spcPts val="6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 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6" r="19239" b="26939"/>
          <a:stretch/>
        </p:blipFill>
        <p:spPr bwMode="auto">
          <a:xfrm>
            <a:off x="1314441" y="2544412"/>
            <a:ext cx="6515118" cy="3980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 bwMode="auto">
          <a:xfrm>
            <a:off x="1547664" y="4365104"/>
            <a:ext cx="5112568" cy="50405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87" r="30955" b="14575"/>
          <a:stretch/>
        </p:blipFill>
        <p:spPr bwMode="auto">
          <a:xfrm>
            <a:off x="3629758" y="-20300"/>
            <a:ext cx="5550754" cy="687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 bwMode="auto">
          <a:xfrm>
            <a:off x="3779912" y="5157192"/>
            <a:ext cx="5112568" cy="100811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4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7400" defTabSz="1146175">
              <a:spcAft>
                <a:spcPts val="6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 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6" r="19239" b="26939"/>
          <a:stretch/>
        </p:blipFill>
        <p:spPr bwMode="auto">
          <a:xfrm>
            <a:off x="1314441" y="2544412"/>
            <a:ext cx="6515118" cy="3980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 bwMode="auto">
          <a:xfrm>
            <a:off x="1547664" y="4365104"/>
            <a:ext cx="5112568" cy="50405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6" r="11116"/>
          <a:stretch/>
        </p:blipFill>
        <p:spPr bwMode="auto">
          <a:xfrm>
            <a:off x="3024336" y="-27384"/>
            <a:ext cx="6156176" cy="4411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 bwMode="auto">
          <a:xfrm>
            <a:off x="3203848" y="116632"/>
            <a:ext cx="5760640" cy="136815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30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7400" defTabSz="1146175">
              <a:spcAft>
                <a:spcPts val="6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 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6" r="19239" b="26939"/>
          <a:stretch/>
        </p:blipFill>
        <p:spPr bwMode="auto">
          <a:xfrm>
            <a:off x="1314441" y="2544412"/>
            <a:ext cx="6515118" cy="3980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 bwMode="auto">
          <a:xfrm>
            <a:off x="1547664" y="5805264"/>
            <a:ext cx="4104456" cy="4680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r="12445" b="21645"/>
          <a:stretch/>
        </p:blipFill>
        <p:spPr bwMode="auto">
          <a:xfrm>
            <a:off x="2659138" y="0"/>
            <a:ext cx="6515118" cy="382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77" r="12914" b="73898"/>
          <a:stretch/>
        </p:blipFill>
        <p:spPr bwMode="auto">
          <a:xfrm>
            <a:off x="2659138" y="3740261"/>
            <a:ext cx="6515118" cy="127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 bwMode="auto">
          <a:xfrm>
            <a:off x="2728020" y="2575150"/>
            <a:ext cx="6308476" cy="90116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15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7400" defTabSz="1146175">
              <a:spcAft>
                <a:spcPts val="6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 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2157" r="23732" b="9778"/>
          <a:stretch/>
        </p:blipFill>
        <p:spPr bwMode="auto">
          <a:xfrm>
            <a:off x="951922" y="1700808"/>
            <a:ext cx="5636302" cy="429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20505" b="74821"/>
          <a:stretch/>
        </p:blipFill>
        <p:spPr bwMode="auto">
          <a:xfrm>
            <a:off x="951922" y="5805264"/>
            <a:ext cx="5636302" cy="122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 bwMode="auto">
          <a:xfrm>
            <a:off x="979970" y="3142553"/>
            <a:ext cx="5444560" cy="70559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6121"/>
          <a:stretch/>
        </p:blipFill>
        <p:spPr bwMode="auto">
          <a:xfrm>
            <a:off x="3131841" y="-27384"/>
            <a:ext cx="6048672" cy="6928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 bwMode="auto">
          <a:xfrm>
            <a:off x="3433897" y="6237312"/>
            <a:ext cx="5530591" cy="6206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1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7400" defTabSz="1146175">
              <a:spcAft>
                <a:spcPts val="6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 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2157" r="23732" b="9778"/>
          <a:stretch/>
        </p:blipFill>
        <p:spPr bwMode="auto">
          <a:xfrm>
            <a:off x="951922" y="1700808"/>
            <a:ext cx="5636302" cy="429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20505" b="74821"/>
          <a:stretch/>
        </p:blipFill>
        <p:spPr bwMode="auto">
          <a:xfrm>
            <a:off x="951922" y="5805264"/>
            <a:ext cx="5636302" cy="122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 bwMode="auto">
          <a:xfrm>
            <a:off x="979970" y="3142553"/>
            <a:ext cx="5444560" cy="70559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4" t="65753" r="12153"/>
          <a:stretch/>
        </p:blipFill>
        <p:spPr bwMode="auto">
          <a:xfrm>
            <a:off x="2743200" y="-27384"/>
            <a:ext cx="6400800" cy="167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4350" r="13504" b="26497"/>
          <a:stretch/>
        </p:blipFill>
        <p:spPr bwMode="auto">
          <a:xfrm>
            <a:off x="2743200" y="1597944"/>
            <a:ext cx="6400800" cy="340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 bwMode="auto">
          <a:xfrm>
            <a:off x="2843808" y="3476317"/>
            <a:ext cx="6192000" cy="68217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6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7400" defTabSz="1146175">
              <a:spcAft>
                <a:spcPts val="6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 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2157" r="23732" b="9778"/>
          <a:stretch/>
        </p:blipFill>
        <p:spPr bwMode="auto">
          <a:xfrm>
            <a:off x="951922" y="1700808"/>
            <a:ext cx="5636302" cy="429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20505" b="74821"/>
          <a:stretch/>
        </p:blipFill>
        <p:spPr bwMode="auto">
          <a:xfrm>
            <a:off x="951922" y="5805264"/>
            <a:ext cx="5636302" cy="122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 bwMode="auto">
          <a:xfrm>
            <a:off x="979970" y="5819749"/>
            <a:ext cx="5444560" cy="70559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0" r="13363" b="14268"/>
          <a:stretch/>
        </p:blipFill>
        <p:spPr bwMode="auto">
          <a:xfrm>
            <a:off x="755576" y="-27384"/>
            <a:ext cx="8388423" cy="52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-1" r="11742" b="72330"/>
          <a:stretch/>
        </p:blipFill>
        <p:spPr bwMode="auto">
          <a:xfrm>
            <a:off x="755576" y="5157192"/>
            <a:ext cx="8388424" cy="170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/>
          <p:cNvSpPr/>
          <p:nvPr/>
        </p:nvSpPr>
        <p:spPr bwMode="auto">
          <a:xfrm>
            <a:off x="1547664" y="1441787"/>
            <a:ext cx="2808312" cy="4750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5148064" y="2304036"/>
            <a:ext cx="3567719" cy="5489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7" name="16 Rectángulo redondeado"/>
          <p:cNvSpPr/>
          <p:nvPr/>
        </p:nvSpPr>
        <p:spPr bwMode="auto">
          <a:xfrm>
            <a:off x="1547664" y="3270479"/>
            <a:ext cx="3168352" cy="44655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8" name="17 Rectángulo redondeado"/>
          <p:cNvSpPr/>
          <p:nvPr/>
        </p:nvSpPr>
        <p:spPr bwMode="auto">
          <a:xfrm>
            <a:off x="899592" y="4221088"/>
            <a:ext cx="7940558" cy="274483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28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7400" defTabSz="1146175">
              <a:spcAft>
                <a:spcPts val="6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 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11340" r="19931" b="4937"/>
          <a:stretch/>
        </p:blipFill>
        <p:spPr bwMode="auto">
          <a:xfrm>
            <a:off x="589610" y="0"/>
            <a:ext cx="8590902" cy="6902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 bwMode="auto">
          <a:xfrm>
            <a:off x="4067944" y="-27249"/>
            <a:ext cx="1728192" cy="4750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6444208" y="2204864"/>
            <a:ext cx="1728192" cy="4750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7400" defTabSz="1146175">
              <a:spcAft>
                <a:spcPts val="6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 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2157" r="23732" b="9778"/>
          <a:stretch/>
        </p:blipFill>
        <p:spPr bwMode="auto">
          <a:xfrm>
            <a:off x="951922" y="1700808"/>
            <a:ext cx="5636302" cy="429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20505" b="74821"/>
          <a:stretch/>
        </p:blipFill>
        <p:spPr bwMode="auto">
          <a:xfrm>
            <a:off x="951922" y="5805264"/>
            <a:ext cx="5636302" cy="122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 bwMode="auto">
          <a:xfrm>
            <a:off x="979970" y="5819749"/>
            <a:ext cx="5444560" cy="70559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5" r="12153" b="45927"/>
          <a:stretch/>
        </p:blipFill>
        <p:spPr bwMode="auto">
          <a:xfrm>
            <a:off x="611560" y="-27384"/>
            <a:ext cx="8567814" cy="336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3" t="827" r="14400" b="71747"/>
          <a:stretch/>
        </p:blipFill>
        <p:spPr bwMode="auto">
          <a:xfrm>
            <a:off x="611560" y="3284984"/>
            <a:ext cx="8568952" cy="172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 redondeado"/>
          <p:cNvSpPr/>
          <p:nvPr/>
        </p:nvSpPr>
        <p:spPr bwMode="auto">
          <a:xfrm>
            <a:off x="4631960" y="2861904"/>
            <a:ext cx="3252407" cy="4750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7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7400" defTabSz="1146175">
              <a:spcAft>
                <a:spcPts val="6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 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2157" r="23732" b="9778"/>
          <a:stretch/>
        </p:blipFill>
        <p:spPr bwMode="auto">
          <a:xfrm>
            <a:off x="951922" y="1700808"/>
            <a:ext cx="5636302" cy="429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20505" b="74821"/>
          <a:stretch/>
        </p:blipFill>
        <p:spPr bwMode="auto">
          <a:xfrm>
            <a:off x="951922" y="5805264"/>
            <a:ext cx="5636302" cy="122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 bwMode="auto">
          <a:xfrm>
            <a:off x="979970" y="6525344"/>
            <a:ext cx="5444560" cy="43204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4" r="19584" b="9656"/>
          <a:stretch/>
        </p:blipFill>
        <p:spPr bwMode="auto">
          <a:xfrm>
            <a:off x="1383909" y="16024"/>
            <a:ext cx="7795681" cy="6509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 redondeado"/>
          <p:cNvSpPr/>
          <p:nvPr/>
        </p:nvSpPr>
        <p:spPr bwMode="auto">
          <a:xfrm>
            <a:off x="1763688" y="4221088"/>
            <a:ext cx="6840760" cy="201622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090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514600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Destinatarios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514600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Funciones 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Dificultades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Importancia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780928"/>
            <a:ext cx="67687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200" i="1" dirty="0" smtClean="0">
                <a:latin typeface="Cambria" panose="02040503050406030204" pitchFamily="18" charset="0"/>
              </a:rPr>
              <a:t>“Según </a:t>
            </a:r>
            <a:r>
              <a:rPr lang="es-CL" sz="2200" i="1" dirty="0">
                <a:latin typeface="Cambria" panose="02040503050406030204" pitchFamily="18" charset="0"/>
              </a:rPr>
              <a:t>lo que vemos al trabajar con </a:t>
            </a:r>
            <a:r>
              <a:rPr lang="es-CL" sz="2200" i="1" dirty="0" smtClean="0">
                <a:latin typeface="Cambria" panose="02040503050406030204" pitchFamily="18" charset="0"/>
              </a:rPr>
              <a:t>matrimonios, </a:t>
            </a:r>
            <a:r>
              <a:rPr lang="es-CL" sz="2200" i="1" dirty="0">
                <a:latin typeface="Cambria" panose="02040503050406030204" pitchFamily="18" charset="0"/>
              </a:rPr>
              <a:t>en todas las situaciones de familia </a:t>
            </a:r>
            <a:r>
              <a:rPr lang="es-CL" sz="2200" i="1" dirty="0" smtClean="0">
                <a:latin typeface="Cambria" panose="02040503050406030204" pitchFamily="18" charset="0"/>
              </a:rPr>
              <a:t>y </a:t>
            </a:r>
            <a:r>
              <a:rPr lang="es-CL" sz="2200" i="1" dirty="0">
                <a:latin typeface="Cambria" panose="02040503050406030204" pitchFamily="18" charset="0"/>
              </a:rPr>
              <a:t>en toda edad, lo primero que aparece como interés es tocar el ámbito de la educación de los hijos.  Así, amplio, no sólo la educación de la </a:t>
            </a:r>
            <a:r>
              <a:rPr lang="es-CL" sz="2200" i="1" dirty="0" smtClean="0">
                <a:latin typeface="Cambria" panose="02040503050406030204" pitchFamily="18" charset="0"/>
              </a:rPr>
              <a:t>fe. Es </a:t>
            </a:r>
            <a:r>
              <a:rPr lang="es-CL" sz="2200" i="1" dirty="0">
                <a:latin typeface="Cambria" panose="02040503050406030204" pitchFamily="18" charset="0"/>
              </a:rPr>
              <a:t>algo que nos aprieta el zapato a </a:t>
            </a:r>
            <a:r>
              <a:rPr lang="es-CL" sz="2200" i="1" dirty="0" smtClean="0">
                <a:latin typeface="Cambria" panose="02040503050406030204" pitchFamily="18" charset="0"/>
              </a:rPr>
              <a:t>todos.</a:t>
            </a:r>
          </a:p>
          <a:p>
            <a:pPr algn="just"/>
            <a:r>
              <a:rPr lang="es-CL" sz="2200" i="1" dirty="0" smtClean="0">
                <a:latin typeface="Cambria" panose="02040503050406030204" pitchFamily="18" charset="0"/>
              </a:rPr>
              <a:t>Y lo hemos </a:t>
            </a:r>
            <a:r>
              <a:rPr lang="es-CL" sz="2200" i="1" dirty="0">
                <a:latin typeface="Cambria" panose="02040503050406030204" pitchFamily="18" charset="0"/>
              </a:rPr>
              <a:t>visto </a:t>
            </a:r>
            <a:r>
              <a:rPr lang="es-CL" sz="2200" i="1" dirty="0" smtClean="0">
                <a:latin typeface="Cambria" panose="02040503050406030204" pitchFamily="18" charset="0"/>
              </a:rPr>
              <a:t>como una </a:t>
            </a:r>
            <a:r>
              <a:rPr lang="es-CL" sz="2200" i="1" dirty="0">
                <a:latin typeface="Cambria" panose="02040503050406030204" pitchFamily="18" charset="0"/>
              </a:rPr>
              <a:t>muy buena puerta de entrada para tocar otros grandes </a:t>
            </a:r>
            <a:r>
              <a:rPr lang="es-CL" sz="2200" i="1" dirty="0" smtClean="0">
                <a:latin typeface="Cambria" panose="02040503050406030204" pitchFamily="18" charset="0"/>
              </a:rPr>
              <a:t>temas: </a:t>
            </a:r>
            <a:r>
              <a:rPr lang="es-CL" sz="2200" i="1" dirty="0">
                <a:latin typeface="Cambria" panose="02040503050406030204" pitchFamily="18" charset="0"/>
              </a:rPr>
              <a:t>el amor matrimonial, el sacramento del matrimonio, el proyecto de familia, las finanzas </a:t>
            </a:r>
            <a:r>
              <a:rPr lang="es-CL" sz="2200" i="1" dirty="0" smtClean="0">
                <a:latin typeface="Cambria" panose="02040503050406030204" pitchFamily="18" charset="0"/>
              </a:rPr>
              <a:t>familiares, </a:t>
            </a:r>
            <a:r>
              <a:rPr lang="es-CL" sz="2200" i="1" dirty="0">
                <a:latin typeface="Cambria" panose="02040503050406030204" pitchFamily="18" charset="0"/>
              </a:rPr>
              <a:t>la misión hacia la sociedad y la cultura</a:t>
            </a:r>
            <a:r>
              <a:rPr lang="es-CL" sz="2200" i="1" dirty="0" smtClean="0">
                <a:latin typeface="Cambria" panose="02040503050406030204" pitchFamily="18" charset="0"/>
              </a:rPr>
              <a:t>...”  				</a:t>
            </a:r>
            <a:r>
              <a:rPr lang="es-CL" sz="1800" dirty="0" smtClean="0">
                <a:latin typeface="Cambria" panose="02040503050406030204" pitchFamily="18" charset="0"/>
              </a:rPr>
              <a:t>Pilar Escudero</a:t>
            </a:r>
            <a:endParaRPr lang="es-CL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Funciones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7400" defTabSz="1146175">
              <a:spcAft>
                <a:spcPts val="6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 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5" name="Picture 2" descr="http://image.slidesharecdn.com/amorislaetitiacap1alaluzdelapalabra-160423171541/95/amoris-laetitia-cap-1-a-la-luz-de-la-palabra-3-638.jpg?cb=14614319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10" t="2295"/>
          <a:stretch/>
        </p:blipFill>
        <p:spPr bwMode="auto">
          <a:xfrm>
            <a:off x="3090364" y="1512714"/>
            <a:ext cx="4536504" cy="5360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 bwMode="auto">
          <a:xfrm>
            <a:off x="3112344" y="4192852"/>
            <a:ext cx="4320480" cy="6043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25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Funciones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7400" defTabSz="1146175">
              <a:spcAft>
                <a:spcPts val="6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 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40" r="22258"/>
          <a:stretch/>
        </p:blipFill>
        <p:spPr bwMode="auto">
          <a:xfrm>
            <a:off x="1403648" y="1470042"/>
            <a:ext cx="6264696" cy="5312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 bwMode="auto">
          <a:xfrm>
            <a:off x="2051720" y="3476316"/>
            <a:ext cx="4176464" cy="41296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1907704" y="5445224"/>
            <a:ext cx="4176464" cy="122413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8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514600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Destinatarios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514600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514600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>
                <a:latin typeface="Cambria" panose="02040503050406030204" pitchFamily="18" charset="0"/>
              </a:rPr>
              <a:t>Funciones 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Dificultades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Dificultades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pic>
        <p:nvPicPr>
          <p:cNvPr id="5" name="Picture 2" descr="http://image.slidesharecdn.com/amorislaetitiacap1alaluzdelapalabra-160423171541/95/amoris-laetitia-cap-1-a-la-luz-de-la-palabra-3-638.jpg?cb=14614319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10" t="2295"/>
          <a:stretch/>
        </p:blipFill>
        <p:spPr bwMode="auto">
          <a:xfrm>
            <a:off x="3090364" y="1512714"/>
            <a:ext cx="4536504" cy="5360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 bwMode="auto">
          <a:xfrm>
            <a:off x="3112344" y="2564904"/>
            <a:ext cx="4320480" cy="50405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3131840" y="4725144"/>
            <a:ext cx="4320480" cy="50405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6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414588" indent="-357188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Dificultades</a:t>
            </a: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2780928"/>
            <a:ext cx="669674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Sociales: 43 y 44</a:t>
            </a:r>
          </a:p>
          <a:p>
            <a:pPr marL="1171575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Situaciones </a:t>
            </a:r>
            <a:r>
              <a:rPr lang="es-CL" sz="2400" dirty="0">
                <a:latin typeface="Cambria" panose="02040503050406030204" pitchFamily="18" charset="0"/>
              </a:rPr>
              <a:t>matrimoniales </a:t>
            </a:r>
            <a:r>
              <a:rPr lang="es-CL" sz="2400" dirty="0" smtClean="0">
                <a:latin typeface="Cambria" panose="02040503050406030204" pitchFamily="18" charset="0"/>
              </a:rPr>
              <a:t>complejas:</a:t>
            </a:r>
          </a:p>
          <a:p>
            <a:pPr marL="1528763" algn="just">
              <a:spcAft>
                <a:spcPts val="1200"/>
              </a:spcAft>
            </a:pPr>
            <a:r>
              <a:rPr lang="es-CL" sz="2400" dirty="0" smtClean="0">
                <a:latin typeface="Cambria" panose="02040503050406030204" pitchFamily="18" charset="0"/>
              </a:rPr>
              <a:t>248 matrimonios con no-católicos</a:t>
            </a:r>
          </a:p>
          <a:p>
            <a:pPr marL="1528763" algn="just"/>
            <a:r>
              <a:rPr lang="es-CL" sz="2400" dirty="0" smtClean="0">
                <a:latin typeface="Cambria" panose="02040503050406030204" pitchFamily="18" charset="0"/>
              </a:rPr>
              <a:t>246 (299) divorciados en nueva unión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1" r="20448" b="11808"/>
          <a:stretch/>
        </p:blipFill>
        <p:spPr bwMode="auto">
          <a:xfrm>
            <a:off x="1043608" y="868839"/>
            <a:ext cx="7392511" cy="5974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 bwMode="auto">
          <a:xfrm>
            <a:off x="4139952" y="2816932"/>
            <a:ext cx="3888432" cy="39604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44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Educación en </a:t>
            </a:r>
            <a:r>
              <a:rPr lang="es-CL" sz="3200" b="1" i="1" cap="small" dirty="0" smtClean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514600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Destinatarios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514600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Evangelio </a:t>
            </a:r>
            <a:r>
              <a:rPr lang="es-CL" sz="3200" dirty="0">
                <a:latin typeface="Cambria" panose="02040503050406030204" pitchFamily="18" charset="0"/>
              </a:rPr>
              <a:t>de la Familia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514600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>
                <a:latin typeface="Cambria" panose="02040503050406030204" pitchFamily="18" charset="0"/>
              </a:rPr>
              <a:t>Funciones 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  <a:p>
            <a:pPr marL="2514600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>
                <a:latin typeface="Cambria" panose="02040503050406030204" pitchFamily="18" charset="0"/>
              </a:rPr>
              <a:t>Dificultades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b="1" i="1" cap="smal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lvl="1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cap="small" dirty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 smtClean="0">
              <a:latin typeface="Cambria" panose="02040503050406030204" pitchFamily="18" charset="0"/>
            </a:endParaRPr>
          </a:p>
          <a:p>
            <a:pPr marL="2054225" lvl="1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cap="small" dirty="0">
                <a:latin typeface="Cambria" panose="02040503050406030204" pitchFamily="18" charset="0"/>
              </a:rPr>
              <a:t>Educación en </a:t>
            </a:r>
            <a:r>
              <a:rPr lang="es-CL" sz="3200" i="1" cap="small" dirty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1597025" defTabSz="1146175">
              <a:spcAft>
                <a:spcPts val="600"/>
              </a:spcAft>
            </a:pPr>
            <a:endParaRPr lang="es-CL" sz="3200" cap="small" dirty="0" smtClean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cap="small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cap="small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Dónde Están los Hijos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Formación Ética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Valor de la Sanción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Vida </a:t>
            </a:r>
            <a:r>
              <a:rPr lang="es-CL" sz="3200" dirty="0">
                <a:latin typeface="Cambria" panose="02040503050406030204" pitchFamily="18" charset="0"/>
              </a:rPr>
              <a:t>F</a:t>
            </a:r>
            <a:r>
              <a:rPr lang="es-CL" sz="3200" dirty="0" smtClean="0">
                <a:latin typeface="Cambria" panose="02040503050406030204" pitchFamily="18" charset="0"/>
              </a:rPr>
              <a:t>amiliar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Educación Sexual</a:t>
            </a: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Transmitir la Fe</a:t>
            </a:r>
          </a:p>
        </p:txBody>
      </p:sp>
      <p:pic>
        <p:nvPicPr>
          <p:cNvPr id="5" name="Picture 2" descr="http://image.slidesharecdn.com/amorislaetitiacap1alaluzdelapalabra-160423171541/95/amoris-laetitia-cap-1-a-la-luz-de-la-palabra-3-638.jpg?cb=14614319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10" t="2295"/>
          <a:stretch/>
        </p:blipFill>
        <p:spPr bwMode="auto">
          <a:xfrm>
            <a:off x="3090364" y="1497724"/>
            <a:ext cx="4536504" cy="5360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 bwMode="auto">
          <a:xfrm>
            <a:off x="3131840" y="5229200"/>
            <a:ext cx="4320480" cy="50405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Dónde Están los Hijos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Formación Ética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Valor de la Sanción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La Vida </a:t>
            </a:r>
            <a:r>
              <a:rPr lang="es-CL" sz="3200" dirty="0">
                <a:latin typeface="Cambria" panose="02040503050406030204" pitchFamily="18" charset="0"/>
              </a:rPr>
              <a:t>F</a:t>
            </a:r>
            <a:r>
              <a:rPr lang="es-CL" sz="3200" dirty="0" smtClean="0">
                <a:latin typeface="Cambria" panose="02040503050406030204" pitchFamily="18" charset="0"/>
              </a:rPr>
              <a:t>amiliar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Sí a la Educación Sexual</a:t>
            </a: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Transmitir la Fe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18" r="11549"/>
          <a:stretch/>
        </p:blipFill>
        <p:spPr bwMode="auto">
          <a:xfrm>
            <a:off x="1064302" y="1512168"/>
            <a:ext cx="6985416" cy="5085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 bwMode="auto">
          <a:xfrm>
            <a:off x="1403648" y="4581128"/>
            <a:ext cx="6264696" cy="86409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2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Dónde Están los Hijos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Formación Ética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Valor de la Sanción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La Vida </a:t>
            </a:r>
            <a:r>
              <a:rPr lang="es-CL" sz="3200" dirty="0">
                <a:latin typeface="Cambria" panose="02040503050406030204" pitchFamily="18" charset="0"/>
              </a:rPr>
              <a:t>F</a:t>
            </a:r>
            <a:r>
              <a:rPr lang="es-CL" sz="3200" dirty="0" smtClean="0">
                <a:latin typeface="Cambria" panose="02040503050406030204" pitchFamily="18" charset="0"/>
              </a:rPr>
              <a:t>amiliar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Sí a la Educación Sexual</a:t>
            </a: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Transmitir la Fe</a:t>
            </a:r>
          </a:p>
        </p:txBody>
      </p:sp>
    </p:spTree>
    <p:extLst>
      <p:ext uri="{BB962C8B-B14F-4D97-AF65-F5344CB8AC3E}">
        <p14:creationId xmlns:p14="http://schemas.microsoft.com/office/powerpoint/2010/main" val="16536183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Importancia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780928"/>
            <a:ext cx="6768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200" i="1" dirty="0" smtClean="0">
                <a:latin typeface="Cambria" panose="02040503050406030204" pitchFamily="18" charset="0"/>
              </a:rPr>
              <a:t>“Recomenzar desde </a:t>
            </a:r>
            <a:r>
              <a:rPr lang="it-IT" sz="2200" i="1" dirty="0" smtClean="0">
                <a:latin typeface="Cambria" panose="02040503050406030204" pitchFamily="18" charset="0"/>
              </a:rPr>
              <a:t>la familia en la acción pastoral completa (...). </a:t>
            </a:r>
          </a:p>
          <a:p>
            <a:pPr algn="just"/>
            <a:r>
              <a:rPr lang="it-IT" sz="2200" i="1" dirty="0" smtClean="0">
                <a:latin typeface="Cambria" panose="02040503050406030204" pitchFamily="18" charset="0"/>
              </a:rPr>
              <a:t>En efecto, </a:t>
            </a:r>
            <a:r>
              <a:rPr lang="it-IT" sz="2200" i="1" dirty="0">
                <a:latin typeface="Cambria" panose="02040503050406030204" pitchFamily="18" charset="0"/>
              </a:rPr>
              <a:t>la </a:t>
            </a:r>
            <a:r>
              <a:rPr lang="it-IT" sz="2200" i="1" dirty="0" smtClean="0">
                <a:latin typeface="Cambria" panose="02040503050406030204" pitchFamily="18" charset="0"/>
              </a:rPr>
              <a:t>familia es escuela de humanidad (...). Es escuela de sociabilidad (...). Es seno de vida eclesial (...). Es, finalmente, escuela de santificación (...). </a:t>
            </a:r>
          </a:p>
          <a:p>
            <a:pPr algn="just"/>
            <a:r>
              <a:rPr lang="it-IT" sz="2200" i="1" dirty="0" smtClean="0">
                <a:latin typeface="Cambria" panose="02040503050406030204" pitchFamily="18" charset="0"/>
              </a:rPr>
              <a:t>Por estas razones </a:t>
            </a:r>
            <a:r>
              <a:rPr lang="it-IT" sz="2200" i="1" dirty="0">
                <a:latin typeface="Cambria" panose="02040503050406030204" pitchFamily="18" charset="0"/>
              </a:rPr>
              <a:t>la </a:t>
            </a:r>
            <a:r>
              <a:rPr lang="it-IT" sz="2200" i="1" dirty="0" smtClean="0">
                <a:latin typeface="Cambria" panose="02040503050406030204" pitchFamily="18" charset="0"/>
              </a:rPr>
              <a:t>Iglesia anuncia el valor y </a:t>
            </a:r>
            <a:r>
              <a:rPr lang="it-IT" sz="2200" i="1" dirty="0">
                <a:latin typeface="Cambria" panose="02040503050406030204" pitchFamily="18" charset="0"/>
              </a:rPr>
              <a:t>la </a:t>
            </a:r>
            <a:r>
              <a:rPr lang="it-IT" sz="2200" i="1" dirty="0" smtClean="0">
                <a:latin typeface="Cambria" panose="02040503050406030204" pitchFamily="18" charset="0"/>
              </a:rPr>
              <a:t>belleza de la familia y </a:t>
            </a:r>
            <a:r>
              <a:rPr lang="it-IT" sz="2200" i="1" dirty="0">
                <a:latin typeface="Cambria" panose="02040503050406030204" pitchFamily="18" charset="0"/>
              </a:rPr>
              <a:t>con </a:t>
            </a:r>
            <a:r>
              <a:rPr lang="it-IT" sz="2200" i="1" dirty="0" smtClean="0">
                <a:latin typeface="Cambria" panose="02040503050406030204" pitchFamily="18" charset="0"/>
              </a:rPr>
              <a:t>ello presta un servicio </a:t>
            </a:r>
            <a:r>
              <a:rPr lang="it-IT" sz="2200" i="1" dirty="0">
                <a:latin typeface="Cambria" panose="02040503050406030204" pitchFamily="18" charset="0"/>
              </a:rPr>
              <a:t>decisivo a un </a:t>
            </a:r>
            <a:r>
              <a:rPr lang="it-IT" sz="2200" i="1" dirty="0" smtClean="0">
                <a:latin typeface="Cambria" panose="02040503050406030204" pitchFamily="18" charset="0"/>
              </a:rPr>
              <a:t>mundo que </a:t>
            </a:r>
            <a:r>
              <a:rPr lang="it-IT" sz="2200" i="1" dirty="0">
                <a:latin typeface="Cambria" panose="02040503050406030204" pitchFamily="18" charset="0"/>
              </a:rPr>
              <a:t>implora </a:t>
            </a:r>
            <a:r>
              <a:rPr lang="it-IT" sz="2200" i="1" dirty="0" smtClean="0">
                <a:latin typeface="Cambria" panose="02040503050406030204" pitchFamily="18" charset="0"/>
              </a:rPr>
              <a:t>ser esclarecido por la luz de la esperanza</a:t>
            </a:r>
            <a:r>
              <a:rPr lang="it-IT" sz="2200" i="1" dirty="0">
                <a:latin typeface="Cambria" panose="02040503050406030204" pitchFamily="18" charset="0"/>
              </a:rPr>
              <a:t>.</a:t>
            </a:r>
            <a:r>
              <a:rPr lang="es-CL" sz="2200" i="1" dirty="0" smtClean="0">
                <a:latin typeface="Cambria" panose="02040503050406030204" pitchFamily="18" charset="0"/>
              </a:rPr>
              <a:t>” </a:t>
            </a:r>
          </a:p>
          <a:p>
            <a:pPr algn="r"/>
            <a:r>
              <a:rPr lang="it-IT" sz="1800" dirty="0" smtClean="0">
                <a:latin typeface="Cambria" panose="02040503050406030204" pitchFamily="18" charset="0"/>
              </a:rPr>
              <a:t>Relación del Círculo menor Itálico C, Sínodo 2014</a:t>
            </a:r>
            <a:endParaRPr lang="es-CL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Dónde Están los Hijos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Formación Ética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Valor de la Sanción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La Vida </a:t>
            </a:r>
            <a:r>
              <a:rPr lang="es-CL" sz="3200" dirty="0">
                <a:latin typeface="Cambria" panose="02040503050406030204" pitchFamily="18" charset="0"/>
              </a:rPr>
              <a:t>Familiar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Sí a la Educación Sexual</a:t>
            </a: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Transmitir la Fe</a:t>
            </a:r>
          </a:p>
        </p:txBody>
      </p:sp>
    </p:spTree>
    <p:extLst>
      <p:ext uri="{BB962C8B-B14F-4D97-AF65-F5344CB8AC3E}">
        <p14:creationId xmlns:p14="http://schemas.microsoft.com/office/powerpoint/2010/main" val="8416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Dónde Están los Hijos</a:t>
            </a:r>
          </a:p>
          <a:p>
            <a:pPr marL="3498850" defTabSz="1146175">
              <a:spcAft>
                <a:spcPts val="1800"/>
              </a:spcAft>
            </a:pPr>
            <a:r>
              <a:rPr lang="es-CL" sz="3200" dirty="0">
                <a:latin typeface="Cambria" panose="02040503050406030204" pitchFamily="18" charset="0"/>
              </a:rPr>
              <a:t>260-262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3475454"/>
            <a:ext cx="69127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Preocuparse, estar con los hijos</a:t>
            </a:r>
          </a:p>
          <a:p>
            <a:pPr marL="117157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No </a:t>
            </a:r>
            <a:r>
              <a:rPr lang="es-CL" sz="2400" dirty="0" smtClean="0">
                <a:latin typeface="Cambria" panose="02040503050406030204" pitchFamily="18" charset="0"/>
              </a:rPr>
              <a:t>obsesión, sino “situación existencial”</a:t>
            </a:r>
          </a:p>
          <a:p>
            <a:pPr marL="1171575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Promover libertades responsables</a:t>
            </a:r>
          </a:p>
        </p:txBody>
      </p:sp>
      <p:pic>
        <p:nvPicPr>
          <p:cNvPr id="2050" name="Picture 2" descr="http://www.slate.com/content/dam/slate/articles/arts/gallery/2012/12/bestof2012/illustrations/121127_2012_POWELL_HelicopterParents.jpg.CROP.original-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369"/>
            <a:ext cx="5697047" cy="67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6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Dónde Están los Hijos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Formación Ética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Valor de la Sanción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La Vida </a:t>
            </a:r>
            <a:r>
              <a:rPr lang="es-CL" sz="3200" dirty="0">
                <a:latin typeface="Cambria" panose="02040503050406030204" pitchFamily="18" charset="0"/>
              </a:rPr>
              <a:t>Familiar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Sí a la Educación Sexual</a:t>
            </a: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Transmitir la Fe</a:t>
            </a:r>
          </a:p>
        </p:txBody>
      </p:sp>
    </p:spTree>
    <p:extLst>
      <p:ext uri="{BB962C8B-B14F-4D97-AF65-F5344CB8AC3E}">
        <p14:creationId xmlns:p14="http://schemas.microsoft.com/office/powerpoint/2010/main" val="6543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Formación Ética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Valor de la Sanción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La Vida </a:t>
            </a:r>
            <a:r>
              <a:rPr lang="es-CL" sz="3200" dirty="0">
                <a:latin typeface="Cambria" panose="02040503050406030204" pitchFamily="18" charset="0"/>
              </a:rPr>
              <a:t>Familiar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14382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Formación Ética de los Hijos</a:t>
            </a:r>
          </a:p>
          <a:p>
            <a:pPr marL="2705100" defTabSz="1146175">
              <a:spcAft>
                <a:spcPts val="18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263 - 267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3015530"/>
            <a:ext cx="70567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Base: confianza de los hijos</a:t>
            </a:r>
          </a:p>
          <a:p>
            <a:pPr marL="631825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Formación progresiva en virtudes:</a:t>
            </a:r>
          </a:p>
          <a:p>
            <a:pPr marL="1254125" lvl="1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Cambria" panose="02040503050406030204" pitchFamily="18" charset="0"/>
              </a:rPr>
              <a:t>no bastan juicios y convicciones</a:t>
            </a:r>
          </a:p>
          <a:p>
            <a:pPr marL="1254125" lvl="1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latin typeface="Cambria" panose="02040503050406030204" pitchFamily="18" charset="0"/>
              </a:rPr>
              <a:t>v</a:t>
            </a:r>
            <a:r>
              <a:rPr lang="es-CL" sz="2000" dirty="0" smtClean="0">
                <a:latin typeface="Cambria" panose="02040503050406030204" pitchFamily="18" charset="0"/>
              </a:rPr>
              <a:t>oluntad, costumbres, hábitos, inclinaciones</a:t>
            </a:r>
          </a:p>
          <a:p>
            <a:pPr marL="1254125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latin typeface="Cambria" panose="02040503050406030204" pitchFamily="18" charset="0"/>
              </a:rPr>
              <a:t>principio interno y estable del </a:t>
            </a:r>
            <a:r>
              <a:rPr lang="es-CL" sz="2000" dirty="0" smtClean="0">
                <a:latin typeface="Cambria" panose="02040503050406030204" pitchFamily="18" charset="0"/>
              </a:rPr>
              <a:t>obrar</a:t>
            </a:r>
          </a:p>
          <a:p>
            <a:pPr marL="631825" lvl="1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Medios:</a:t>
            </a:r>
          </a:p>
          <a:p>
            <a:pPr marL="1254125" lvl="1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latin typeface="Cambria" panose="02040503050406030204" pitchFamily="18" charset="0"/>
              </a:rPr>
              <a:t>activos: repetición consciente, libre y </a:t>
            </a:r>
            <a:r>
              <a:rPr lang="es-CL" sz="2000" dirty="0" smtClean="0">
                <a:latin typeface="Cambria" panose="02040503050406030204" pitchFamily="18" charset="0"/>
              </a:rPr>
              <a:t>valorada</a:t>
            </a:r>
          </a:p>
          <a:p>
            <a:pPr marL="1254125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Cambria" panose="02040503050406030204" pitchFamily="18" charset="0"/>
              </a:rPr>
              <a:t>motivaciones: premios</a:t>
            </a:r>
            <a:r>
              <a:rPr lang="es-CL" sz="2000" dirty="0">
                <a:latin typeface="Cambria" panose="02040503050406030204" pitchFamily="18" charset="0"/>
              </a:rPr>
              <a:t>, </a:t>
            </a:r>
            <a:r>
              <a:rPr lang="es-CL" sz="2000" dirty="0" smtClean="0">
                <a:latin typeface="Cambria" panose="02040503050406030204" pitchFamily="18" charset="0"/>
              </a:rPr>
              <a:t>modelos</a:t>
            </a:r>
            <a:r>
              <a:rPr lang="es-CL" sz="2000" dirty="0">
                <a:latin typeface="Cambria" panose="02040503050406030204" pitchFamily="18" charset="0"/>
              </a:rPr>
              <a:t>, </a:t>
            </a:r>
            <a:r>
              <a:rPr lang="es-CL" sz="2000" dirty="0" smtClean="0">
                <a:latin typeface="Cambria" panose="02040503050406030204" pitchFamily="18" charset="0"/>
              </a:rPr>
              <a:t>símbolos</a:t>
            </a:r>
            <a:endParaRPr lang="es-CL" sz="2000" dirty="0">
              <a:latin typeface="Cambria" panose="02040503050406030204" pitchFamily="18" charset="0"/>
            </a:endParaRPr>
          </a:p>
          <a:p>
            <a:pPr marL="1254125" lvl="1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Cambria" panose="02040503050406030204" pitchFamily="18" charset="0"/>
              </a:rPr>
              <a:t>diálogo inductivo: </a:t>
            </a:r>
            <a:r>
              <a:rPr lang="es-CL" sz="2000" dirty="0">
                <a:latin typeface="Cambria" panose="02040503050406030204" pitchFamily="18" charset="0"/>
              </a:rPr>
              <a:t>revisiones del modo de </a:t>
            </a:r>
            <a:r>
              <a:rPr lang="es-CL" sz="2000" dirty="0" smtClean="0">
                <a:latin typeface="Cambria" panose="02040503050406030204" pitchFamily="18" charset="0"/>
              </a:rPr>
              <a:t>actuar…</a:t>
            </a:r>
            <a:endParaRPr lang="es-CL" sz="2400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http://www.eunsa.es/tienda/1544-thickbox_default/educacion-de-las-virtudes-humanas-y-su-evaluacion-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r="16326"/>
          <a:stretch/>
        </p:blipFill>
        <p:spPr bwMode="auto">
          <a:xfrm>
            <a:off x="323528" y="836712"/>
            <a:ext cx="3822492" cy="571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XhfeR7Dyjk8/UQ52H3dbqkI/AAAAAAAAGdE/U71OQCF9VGU/s1600/el+tesoro+de+las+virtud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77" t="8718" r="10596" b="8659"/>
          <a:stretch/>
        </p:blipFill>
        <p:spPr bwMode="auto">
          <a:xfrm>
            <a:off x="4194397" y="1124772"/>
            <a:ext cx="4482059" cy="47219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39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b="1" dirty="0" smtClean="0">
                <a:latin typeface="Cambria" panose="02040503050406030204" pitchFamily="18" charset="0"/>
              </a:rPr>
              <a:t>Formación Ética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Valor de la Sanción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La Vida </a:t>
            </a:r>
            <a:r>
              <a:rPr lang="es-CL" sz="3200" dirty="0">
                <a:latin typeface="Cambria" panose="02040503050406030204" pitchFamily="18" charset="0"/>
              </a:rPr>
              <a:t>Familiar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806450" indent="-525463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Valor de la Sanción como Estímulo</a:t>
            </a:r>
          </a:p>
          <a:p>
            <a:pPr marL="280987" algn="ctr" defTabSz="1146175">
              <a:spcAft>
                <a:spcPts val="18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268 - 270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47664" y="3356992"/>
            <a:ext cx="64807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Sensibilizar consecuencias malas acciones</a:t>
            </a:r>
          </a:p>
          <a:p>
            <a:pPr marL="631825" lvl="1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Corregidos con amor</a:t>
            </a:r>
          </a:p>
          <a:p>
            <a:pPr marL="631825" lvl="1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Estímulo para ir más allá</a:t>
            </a:r>
          </a:p>
        </p:txBody>
      </p:sp>
    </p:spTree>
    <p:extLst>
      <p:ext uri="{BB962C8B-B14F-4D97-AF65-F5344CB8AC3E}">
        <p14:creationId xmlns:p14="http://schemas.microsoft.com/office/powerpoint/2010/main" val="15524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b="1" dirty="0" smtClean="0">
                <a:latin typeface="Cambria" panose="02040503050406030204" pitchFamily="18" charset="0"/>
              </a:rPr>
              <a:t>Formación Ética</a:t>
            </a:r>
          </a:p>
          <a:p>
            <a:pPr marL="3043238" indent="-525463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Valor de la Sanción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La Vida </a:t>
            </a:r>
            <a:r>
              <a:rPr lang="es-CL" sz="3200" dirty="0">
                <a:latin typeface="Cambria" panose="02040503050406030204" pitchFamily="18" charset="0"/>
              </a:rPr>
              <a:t>Familiar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417763" indent="-525463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2782888" defTabSz="1146175">
              <a:spcAft>
                <a:spcPts val="1800"/>
              </a:spcAft>
            </a:pPr>
            <a:r>
              <a:rPr lang="es-CL" sz="3200" dirty="0" smtClean="0">
                <a:latin typeface="Cambria" panose="02040503050406030204" pitchFamily="18" charset="0"/>
              </a:rPr>
              <a:t>271 - 273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47664" y="3356992"/>
            <a:ext cx="64807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Proponer </a:t>
            </a:r>
            <a:r>
              <a:rPr lang="es-CL" sz="2400" dirty="0">
                <a:latin typeface="Cambria" panose="02040503050406030204" pitchFamily="18" charset="0"/>
              </a:rPr>
              <a:t>pequeños </a:t>
            </a:r>
            <a:r>
              <a:rPr lang="es-CL" sz="2400" dirty="0" smtClean="0">
                <a:latin typeface="Cambria" panose="02040503050406030204" pitchFamily="18" charset="0"/>
              </a:rPr>
              <a:t>pasos</a:t>
            </a:r>
          </a:p>
          <a:p>
            <a:pPr marL="631825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Malas experiencias: curación y analogía</a:t>
            </a:r>
          </a:p>
          <a:p>
            <a:pPr marL="631825" lvl="1" indent="-342900" algn="just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Encauzar la libertad</a:t>
            </a:r>
          </a:p>
        </p:txBody>
      </p:sp>
    </p:spTree>
    <p:extLst>
      <p:ext uri="{BB962C8B-B14F-4D97-AF65-F5344CB8AC3E}">
        <p14:creationId xmlns:p14="http://schemas.microsoft.com/office/powerpoint/2010/main" val="18389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b="1" dirty="0" smtClean="0">
                <a:latin typeface="Cambria" panose="02040503050406030204" pitchFamily="18" charset="0"/>
              </a:rPr>
              <a:t>Formación Ética</a:t>
            </a:r>
          </a:p>
          <a:p>
            <a:pPr marL="3043238" indent="-525463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Valor de la Sanción</a:t>
            </a:r>
          </a:p>
          <a:p>
            <a:pPr marL="3043238" indent="-525463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3043238" indent="-525463" defTabSz="1146175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CL" sz="3200" dirty="0" smtClean="0">
                <a:latin typeface="Cambria" panose="02040503050406030204" pitchFamily="18" charset="0"/>
              </a:rPr>
              <a:t>La Vida </a:t>
            </a:r>
            <a:r>
              <a:rPr lang="es-CL" sz="3200" dirty="0">
                <a:latin typeface="Cambria" panose="02040503050406030204" pitchFamily="18" charset="0"/>
              </a:rPr>
              <a:t>Familiar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Importancia</a:t>
            </a:r>
          </a:p>
          <a:p>
            <a:pPr marL="2054225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el Magisterio</a:t>
            </a:r>
          </a:p>
          <a:p>
            <a:pPr marL="2054225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Cambria" panose="02040503050406030204" pitchFamily="18" charset="0"/>
              </a:rPr>
              <a:t>En los Sínodos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7016829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180975" indent="-180975" defTabSz="1146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3000" dirty="0" smtClean="0">
                <a:latin typeface="Cambria" panose="02040503050406030204" pitchFamily="18" charset="0"/>
              </a:rPr>
              <a:t>La Vida Familiar como Contexto Educativo</a:t>
            </a:r>
          </a:p>
          <a:p>
            <a:pPr algn="ctr" defTabSz="1146175">
              <a:spcAft>
                <a:spcPts val="2400"/>
              </a:spcAft>
            </a:pPr>
            <a:r>
              <a:rPr lang="es-CL" dirty="0" smtClean="0">
                <a:latin typeface="Cambria" panose="02040503050406030204" pitchFamily="18" charset="0"/>
              </a:rPr>
              <a:t>274 - 279</a:t>
            </a:r>
            <a:endParaRPr lang="es-CL" b="1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2996952"/>
            <a:ext cx="66967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342900" algn="just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Primera </a:t>
            </a:r>
            <a:r>
              <a:rPr lang="es-CL" sz="2400" dirty="0">
                <a:latin typeface="Cambria" panose="02040503050406030204" pitchFamily="18" charset="0"/>
              </a:rPr>
              <a:t>escuela de </a:t>
            </a:r>
            <a:r>
              <a:rPr lang="es-CL" sz="2400" dirty="0" smtClean="0">
                <a:latin typeface="Cambria" panose="02040503050406030204" pitchFamily="18" charset="0"/>
              </a:rPr>
              <a:t>valores </a:t>
            </a:r>
            <a:r>
              <a:rPr lang="es-CL" sz="2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toda la vida</a:t>
            </a:r>
            <a:endParaRPr lang="es-CL" sz="2400" dirty="0">
              <a:latin typeface="Cambria" panose="02040503050406030204" pitchFamily="18" charset="0"/>
            </a:endParaRPr>
          </a:p>
          <a:p>
            <a:pPr marL="631825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Aprender:</a:t>
            </a:r>
          </a:p>
          <a:p>
            <a:pPr marL="985838" indent="-26352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Cambria" panose="02040503050406030204" pitchFamily="18" charset="0"/>
              </a:rPr>
              <a:t>a </a:t>
            </a:r>
            <a:r>
              <a:rPr lang="es-CL" sz="2000" dirty="0">
                <a:latin typeface="Cambria" panose="02040503050406030204" pitchFamily="18" charset="0"/>
              </a:rPr>
              <a:t>esperar, a socializar, </a:t>
            </a:r>
            <a:r>
              <a:rPr lang="es-CL" sz="2000" dirty="0" smtClean="0">
                <a:latin typeface="Cambria" panose="02040503050406030204" pitchFamily="18" charset="0"/>
              </a:rPr>
              <a:t>ecología integral</a:t>
            </a:r>
          </a:p>
          <a:p>
            <a:pPr marL="985838" indent="-26352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Cambria" panose="02040503050406030204" pitchFamily="18" charset="0"/>
              </a:rPr>
              <a:t>sensibilidad </a:t>
            </a:r>
            <a:r>
              <a:rPr lang="es-CL" sz="2000" dirty="0">
                <a:latin typeface="Cambria" panose="02040503050406030204" pitchFamily="18" charset="0"/>
              </a:rPr>
              <a:t>ante el </a:t>
            </a:r>
            <a:r>
              <a:rPr lang="es-CL" sz="2000" dirty="0" smtClean="0">
                <a:latin typeface="Cambria" panose="02040503050406030204" pitchFamily="18" charset="0"/>
              </a:rPr>
              <a:t>sufrimiento</a:t>
            </a:r>
          </a:p>
          <a:p>
            <a:pPr marL="985838" indent="-263525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Cambria" panose="02040503050406030204" pitchFamily="18" charset="0"/>
              </a:rPr>
              <a:t>uso tecnologías </a:t>
            </a:r>
            <a:r>
              <a:rPr lang="es-CL" sz="2000" dirty="0">
                <a:latin typeface="Cambria" panose="02040503050406030204" pitchFamily="18" charset="0"/>
              </a:rPr>
              <a:t>de la </a:t>
            </a:r>
            <a:r>
              <a:rPr lang="es-CL" sz="2000" dirty="0" smtClean="0">
                <a:latin typeface="Cambria" panose="02040503050406030204" pitchFamily="18" charset="0"/>
              </a:rPr>
              <a:t>comunicación</a:t>
            </a:r>
            <a:endParaRPr lang="es-CL" sz="2000" dirty="0">
              <a:latin typeface="Cambria" panose="02040503050406030204" pitchFamily="18" charset="0"/>
            </a:endParaRPr>
          </a:p>
          <a:p>
            <a:pPr marL="631825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Prolongación </a:t>
            </a:r>
            <a:r>
              <a:rPr lang="es-CL" sz="2400" dirty="0">
                <a:latin typeface="Cambria" panose="02040503050406030204" pitchFamily="18" charset="0"/>
              </a:rPr>
              <a:t>de la </a:t>
            </a:r>
            <a:r>
              <a:rPr lang="es-CL" sz="2400" dirty="0" smtClean="0">
                <a:latin typeface="Cambria" panose="02040503050406030204" pitchFamily="18" charset="0"/>
              </a:rPr>
              <a:t>paternidad:</a:t>
            </a:r>
          </a:p>
          <a:p>
            <a:pPr marL="985838" indent="-26352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latin typeface="Cambria" panose="02040503050406030204" pitchFamily="18" charset="0"/>
              </a:rPr>
              <a:t>comunidad cristiana</a:t>
            </a:r>
          </a:p>
          <a:p>
            <a:pPr marL="985838" indent="-26352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latin typeface="Cambria" panose="02040503050406030204" pitchFamily="18" charset="0"/>
              </a:rPr>
              <a:t>escuela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0" t="7566" r="20178"/>
          <a:stretch/>
        </p:blipFill>
        <p:spPr bwMode="auto">
          <a:xfrm>
            <a:off x="1043609" y="730924"/>
            <a:ext cx="7061546" cy="6124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 bwMode="auto">
          <a:xfrm>
            <a:off x="3347864" y="1340768"/>
            <a:ext cx="4320480" cy="43204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1331640" y="4077072"/>
            <a:ext cx="6336704" cy="108012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37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Dónde Están los Hijos</a:t>
            </a:r>
          </a:p>
          <a:p>
            <a:pPr marL="2574925" indent="-514350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b="1" dirty="0" smtClean="0">
                <a:latin typeface="Cambria" panose="02040503050406030204" pitchFamily="18" charset="0"/>
              </a:rPr>
              <a:t>Formación Ética</a:t>
            </a:r>
          </a:p>
          <a:p>
            <a:pPr marL="3043238" indent="-525463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Valor de la Sanción</a:t>
            </a:r>
          </a:p>
          <a:p>
            <a:pPr marL="3043238" indent="-525463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3043238" indent="-525463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La Vida </a:t>
            </a:r>
            <a:r>
              <a:rPr lang="es-CL" sz="3200" dirty="0">
                <a:latin typeface="Cambria" panose="02040503050406030204" pitchFamily="18" charset="0"/>
              </a:rPr>
              <a:t>Familiar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Sí a la Educación Sexual</a:t>
            </a: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Transmitir la Fe</a:t>
            </a:r>
          </a:p>
        </p:txBody>
      </p:sp>
    </p:spTree>
    <p:extLst>
      <p:ext uri="{BB962C8B-B14F-4D97-AF65-F5344CB8AC3E}">
        <p14:creationId xmlns:p14="http://schemas.microsoft.com/office/powerpoint/2010/main" val="214214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7016829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Sí a la Educación Sexual</a:t>
            </a:r>
          </a:p>
          <a:p>
            <a:pPr marL="2060575" algn="ctr" defTabSz="1146175">
              <a:spcAft>
                <a:spcPts val="0"/>
              </a:spcAft>
            </a:pPr>
            <a:r>
              <a:rPr lang="es-CL" dirty="0" smtClean="0">
                <a:latin typeface="Cambria" panose="02040503050406030204" pitchFamily="18" charset="0"/>
              </a:rPr>
              <a:t>280 - 286</a:t>
            </a: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3250719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en el marco del </a:t>
            </a:r>
            <a:r>
              <a:rPr lang="es-CL" sz="2400" dirty="0" smtClean="0">
                <a:latin typeface="Cambria" panose="02040503050406030204" pitchFamily="18" charset="0"/>
              </a:rPr>
              <a:t>amor</a:t>
            </a:r>
          </a:p>
          <a:p>
            <a:pPr marL="631825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con </a:t>
            </a:r>
            <a:r>
              <a:rPr lang="es-CL" sz="2400" dirty="0">
                <a:latin typeface="Cambria" panose="02040503050406030204" pitchFamily="18" charset="0"/>
              </a:rPr>
              <a:t>información y lenguaje </a:t>
            </a:r>
            <a:r>
              <a:rPr lang="es-CL" sz="2400" dirty="0" smtClean="0">
                <a:latin typeface="Cambria" panose="02040503050406030204" pitchFamily="18" charset="0"/>
              </a:rPr>
              <a:t>apropiados</a:t>
            </a:r>
          </a:p>
          <a:p>
            <a:pPr marL="631825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valorando </a:t>
            </a:r>
            <a:r>
              <a:rPr lang="es-CL" sz="2400" dirty="0">
                <a:latin typeface="Cambria" panose="02040503050406030204" pitchFamily="18" charset="0"/>
              </a:rPr>
              <a:t>el </a:t>
            </a:r>
            <a:r>
              <a:rPr lang="es-CL" sz="2400" dirty="0" smtClean="0">
                <a:latin typeface="Cambria" panose="02040503050406030204" pitchFamily="18" charset="0"/>
              </a:rPr>
              <a:t>pudor</a:t>
            </a:r>
          </a:p>
          <a:p>
            <a:pPr marL="631825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camino </a:t>
            </a:r>
            <a:r>
              <a:rPr lang="es-CL" sz="2400" dirty="0">
                <a:latin typeface="Cambria" panose="02040503050406030204" pitchFamily="18" charset="0"/>
              </a:rPr>
              <a:t>hacia un don generoso </a:t>
            </a:r>
            <a:r>
              <a:rPr lang="es-CL" sz="2400" dirty="0" smtClean="0">
                <a:latin typeface="Cambria" panose="02040503050406030204" pitchFamily="18" charset="0"/>
              </a:rPr>
              <a:t>y maduro</a:t>
            </a:r>
          </a:p>
          <a:p>
            <a:pPr marL="631825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diferencia masculino </a:t>
            </a:r>
            <a:r>
              <a:rPr lang="es-CL" sz="2400" dirty="0">
                <a:latin typeface="Cambria" panose="02040503050406030204" pitchFamily="18" charset="0"/>
              </a:rPr>
              <a:t>y </a:t>
            </a:r>
            <a:r>
              <a:rPr lang="es-CL" sz="2400" dirty="0" smtClean="0">
                <a:latin typeface="Cambria" panose="02040503050406030204" pitchFamily="18" charset="0"/>
              </a:rPr>
              <a:t>femenino, sin rigidez</a:t>
            </a:r>
          </a:p>
        </p:txBody>
      </p:sp>
    </p:spTree>
    <p:extLst>
      <p:ext uri="{BB962C8B-B14F-4D97-AF65-F5344CB8AC3E}">
        <p14:creationId xmlns:p14="http://schemas.microsoft.com/office/powerpoint/2010/main" val="35481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Dónde Están los Hijos</a:t>
            </a:r>
          </a:p>
          <a:p>
            <a:pPr marL="2574925" indent="-514350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b="1" dirty="0" smtClean="0">
                <a:latin typeface="Cambria" panose="02040503050406030204" pitchFamily="18" charset="0"/>
              </a:rPr>
              <a:t>Formación Ética</a:t>
            </a:r>
          </a:p>
          <a:p>
            <a:pPr marL="3043238" indent="-525463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Valor de la Sanción</a:t>
            </a:r>
          </a:p>
          <a:p>
            <a:pPr marL="3043238" indent="-525463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3043238" indent="-525463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La Vida </a:t>
            </a:r>
            <a:r>
              <a:rPr lang="es-CL" sz="3200" dirty="0">
                <a:latin typeface="Cambria" panose="02040503050406030204" pitchFamily="18" charset="0"/>
              </a:rPr>
              <a:t>Familiar</a:t>
            </a:r>
          </a:p>
          <a:p>
            <a:pPr marL="2517775" indent="-457200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b="1" dirty="0" smtClean="0">
                <a:latin typeface="Cambria" panose="02040503050406030204" pitchFamily="18" charset="0"/>
              </a:rPr>
              <a:t>Sí a la Educación Sexual</a:t>
            </a: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Transmitir la Fe</a:t>
            </a:r>
          </a:p>
        </p:txBody>
      </p:sp>
    </p:spTree>
    <p:extLst>
      <p:ext uri="{BB962C8B-B14F-4D97-AF65-F5344CB8AC3E}">
        <p14:creationId xmlns:p14="http://schemas.microsoft.com/office/powerpoint/2010/main" val="30289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sz="3200" b="1" dirty="0" smtClean="0">
                <a:latin typeface="Cambria" panose="02040503050406030204" pitchFamily="18" charset="0"/>
              </a:rPr>
              <a:t>Transmitir la Fe</a:t>
            </a:r>
          </a:p>
          <a:p>
            <a:pPr marL="722313" algn="ctr" defTabSz="1146175">
              <a:spcAft>
                <a:spcPts val="0"/>
              </a:spcAft>
            </a:pPr>
            <a:r>
              <a:rPr lang="es-CL" dirty="0" smtClean="0">
                <a:latin typeface="Cambria" panose="02040503050406030204" pitchFamily="18" charset="0"/>
              </a:rPr>
              <a:t>287 - 290</a:t>
            </a:r>
            <a:endParaRPr lang="es-CL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30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s-CL" sz="3200" b="1" dirty="0">
              <a:latin typeface="Cambria" panose="02040503050406030204" pitchFamily="18" charset="0"/>
            </a:endParaRPr>
          </a:p>
          <a:p>
            <a:pPr marL="2517775" indent="-457200" defTabSz="1146175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s-CL" sz="3200" b="1" dirty="0" smtClean="0">
              <a:latin typeface="Cambria" panose="020405030504060302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3250719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madres </a:t>
            </a:r>
            <a:r>
              <a:rPr lang="es-CL" sz="2400" dirty="0">
                <a:latin typeface="Cambria" panose="02040503050406030204" pitchFamily="18" charset="0"/>
              </a:rPr>
              <a:t>y padres </a:t>
            </a:r>
            <a:r>
              <a:rPr lang="es-CL" sz="2400" dirty="0" smtClean="0">
                <a:latin typeface="Cambria" panose="02040503050406030204" pitchFamily="18" charset="0"/>
              </a:rPr>
              <a:t>colaboradores </a:t>
            </a:r>
            <a:r>
              <a:rPr lang="es-CL" sz="2400" dirty="0">
                <a:latin typeface="Cambria" panose="02040503050406030204" pitchFamily="18" charset="0"/>
              </a:rPr>
              <a:t>de </a:t>
            </a:r>
            <a:r>
              <a:rPr lang="es-CL" sz="2400" dirty="0" smtClean="0">
                <a:latin typeface="Cambria" panose="02040503050406030204" pitchFamily="18" charset="0"/>
              </a:rPr>
              <a:t>Dios</a:t>
            </a:r>
          </a:p>
          <a:p>
            <a:pPr marL="631825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según </a:t>
            </a:r>
            <a:r>
              <a:rPr lang="es-CL" sz="2400" dirty="0">
                <a:latin typeface="Cambria" panose="02040503050406030204" pitchFamily="18" charset="0"/>
              </a:rPr>
              <a:t>la edad de </a:t>
            </a:r>
            <a:r>
              <a:rPr lang="es-CL" sz="2400" dirty="0" smtClean="0">
                <a:latin typeface="Cambria" panose="02040503050406030204" pitchFamily="18" charset="0"/>
              </a:rPr>
              <a:t>los hijos, oración </a:t>
            </a:r>
          </a:p>
          <a:p>
            <a:pPr marL="631825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con </a:t>
            </a:r>
            <a:r>
              <a:rPr lang="es-CL" sz="2400" dirty="0">
                <a:latin typeface="Cambria" panose="02040503050406030204" pitchFamily="18" charset="0"/>
              </a:rPr>
              <a:t>apertura </a:t>
            </a:r>
            <a:r>
              <a:rPr lang="es-CL" sz="2400" dirty="0" smtClean="0">
                <a:latin typeface="Cambria" panose="02040503050406030204" pitchFamily="18" charset="0"/>
              </a:rPr>
              <a:t>misionera</a:t>
            </a:r>
          </a:p>
          <a:p>
            <a:pPr marL="631825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testimonio solidario, desde el </a:t>
            </a:r>
            <a:r>
              <a:rPr lang="es-CL" sz="2400" dirty="0">
                <a:latin typeface="Cambria" panose="02040503050406030204" pitchFamily="18" charset="0"/>
              </a:rPr>
              <a:t>amor a</a:t>
            </a:r>
            <a:r>
              <a:rPr lang="es-CL" sz="2400" dirty="0" smtClean="0">
                <a:latin typeface="Cambria" panose="02040503050406030204" pitchFamily="18" charset="0"/>
              </a:rPr>
              <a:t> Dios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74" r="9323" b="43586"/>
          <a:stretch/>
        </p:blipFill>
        <p:spPr bwMode="auto">
          <a:xfrm>
            <a:off x="1043608" y="2468212"/>
            <a:ext cx="7056784" cy="2899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 bwMode="auto">
          <a:xfrm>
            <a:off x="1331640" y="3485723"/>
            <a:ext cx="6480720" cy="159946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61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9801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24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Capítulo Séptimo</a:t>
            </a:r>
          </a:p>
          <a:p>
            <a:pPr marL="2517775" indent="-457200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Dónde Están los Hijos</a:t>
            </a:r>
          </a:p>
          <a:p>
            <a:pPr marL="2574925" indent="-514350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b="1" dirty="0" smtClean="0">
                <a:latin typeface="Cambria" panose="02040503050406030204" pitchFamily="18" charset="0"/>
              </a:rPr>
              <a:t>Formación Ética</a:t>
            </a:r>
          </a:p>
          <a:p>
            <a:pPr marL="3043238" indent="-525463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Valor de la Sanción</a:t>
            </a:r>
          </a:p>
          <a:p>
            <a:pPr marL="3043238" indent="-525463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Paciente Realismo</a:t>
            </a:r>
          </a:p>
          <a:p>
            <a:pPr marL="3043238" indent="-525463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Cambria" panose="02040503050406030204" pitchFamily="18" charset="0"/>
              </a:rPr>
              <a:t>La Vida </a:t>
            </a:r>
            <a:r>
              <a:rPr lang="es-CL" sz="3200" dirty="0">
                <a:latin typeface="Cambria" panose="02040503050406030204" pitchFamily="18" charset="0"/>
              </a:rPr>
              <a:t>Familiar</a:t>
            </a:r>
          </a:p>
          <a:p>
            <a:pPr marL="2517775" indent="-457200" defTabSz="1146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CL" sz="3200" b="1" dirty="0" smtClean="0">
                <a:latin typeface="Cambria" panose="02040503050406030204" pitchFamily="18" charset="0"/>
              </a:rPr>
              <a:t>Sí a la Educación Sexual</a:t>
            </a:r>
          </a:p>
          <a:p>
            <a:pPr marL="2517775" indent="-457200" defTabSz="1146175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s-CL" sz="3200" b="1" dirty="0" smtClean="0">
                <a:latin typeface="Cambria" panose="02040503050406030204" pitchFamily="18" charset="0"/>
              </a:rPr>
              <a:t>Transmitir la Fe</a:t>
            </a:r>
          </a:p>
        </p:txBody>
      </p:sp>
    </p:spTree>
    <p:extLst>
      <p:ext uri="{BB962C8B-B14F-4D97-AF65-F5344CB8AC3E}">
        <p14:creationId xmlns:p14="http://schemas.microsoft.com/office/powerpoint/2010/main" val="84219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lvl="1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cap="small" dirty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 smtClean="0">
              <a:latin typeface="Cambria" panose="02040503050406030204" pitchFamily="18" charset="0"/>
            </a:endParaRPr>
          </a:p>
          <a:p>
            <a:pPr marL="2054225" lvl="1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cap="small" dirty="0">
                <a:latin typeface="Cambria" panose="02040503050406030204" pitchFamily="18" charset="0"/>
              </a:rPr>
              <a:t>Educación en </a:t>
            </a:r>
            <a:r>
              <a:rPr lang="es-CL" sz="3200" i="1" cap="small" dirty="0">
                <a:latin typeface="Cambria" panose="02040503050406030204" pitchFamily="18" charset="0"/>
              </a:rPr>
              <a:t>AL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cap="small" dirty="0">
              <a:latin typeface="Cambria" panose="02040503050406030204" pitchFamily="18" charset="0"/>
            </a:endParaRPr>
          </a:p>
          <a:p>
            <a:pPr marL="2054225" lvl="1" indent="-457200" defTabSz="11461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3200" cap="small" dirty="0">
                <a:latin typeface="Cambria" panose="02040503050406030204" pitchFamily="18" charset="0"/>
              </a:rPr>
              <a:t>Capítulo Séptimo</a:t>
            </a:r>
          </a:p>
          <a:p>
            <a:pPr marL="1597025" defTabSz="1146175">
              <a:spcAft>
                <a:spcPts val="600"/>
              </a:spcAft>
            </a:pPr>
            <a:endParaRPr lang="es-CL" sz="3200" cap="small" dirty="0" smtClean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cap="small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cap="small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6957392"/>
          </a:xfrm>
          <a:prstGeom prst="rect">
            <a:avLst/>
          </a:prstGeom>
          <a:solidFill>
            <a:srgbClr val="002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10" t="1147" r="36065" b="1039"/>
          <a:stretch/>
        </p:blipFill>
        <p:spPr bwMode="auto">
          <a:xfrm>
            <a:off x="2840767" y="42180"/>
            <a:ext cx="3462466" cy="684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En el Magisterio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780928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200" dirty="0" smtClean="0">
                <a:latin typeface="Cambria" panose="02040503050406030204" pitchFamily="18" charset="0"/>
              </a:rPr>
              <a:t>Universal:</a:t>
            </a:r>
          </a:p>
          <a:p>
            <a:pPr marL="1171575" indent="-342900" algn="just">
              <a:buFont typeface="Courier New" panose="02070309020205020404" pitchFamily="49" charset="0"/>
              <a:buChar char="o"/>
            </a:pPr>
            <a:r>
              <a:rPr lang="es-CL" sz="2200" dirty="0" smtClean="0">
                <a:latin typeface="Cambria" panose="02040503050406030204" pitchFamily="18" charset="0"/>
              </a:rPr>
              <a:t>Papas: </a:t>
            </a:r>
            <a:r>
              <a:rPr lang="es-CL" sz="2200" i="1" dirty="0" smtClean="0">
                <a:latin typeface="Cambria" panose="02040503050406030204" pitchFamily="18" charset="0"/>
              </a:rPr>
              <a:t>Casti connubii, Familiaris </a:t>
            </a:r>
            <a:r>
              <a:rPr lang="es-CL" sz="2200" i="1" dirty="0" err="1" smtClean="0">
                <a:latin typeface="Cambria" panose="02040503050406030204" pitchFamily="18" charset="0"/>
              </a:rPr>
              <a:t>consortio</a:t>
            </a:r>
            <a:r>
              <a:rPr lang="es-CL" sz="2200" i="1" dirty="0" smtClean="0">
                <a:latin typeface="Cambria" panose="02040503050406030204" pitchFamily="18" charset="0"/>
              </a:rPr>
              <a:t>…</a:t>
            </a:r>
          </a:p>
          <a:p>
            <a:pPr marL="1171575" indent="-342900" algn="just">
              <a:buFont typeface="Courier New" panose="02070309020205020404" pitchFamily="49" charset="0"/>
              <a:buChar char="o"/>
            </a:pPr>
            <a:r>
              <a:rPr lang="es-CL" sz="2200" dirty="0" smtClean="0">
                <a:latin typeface="Cambria" panose="02040503050406030204" pitchFamily="18" charset="0"/>
              </a:rPr>
              <a:t>Concilios: </a:t>
            </a:r>
            <a:r>
              <a:rPr lang="es-CL" sz="2200" i="1" dirty="0" smtClean="0">
                <a:latin typeface="Cambria" panose="02040503050406030204" pitchFamily="18" charset="0"/>
              </a:rPr>
              <a:t>Gravissimum educationis, </a:t>
            </a:r>
            <a:r>
              <a:rPr lang="es-CL" sz="2200" i="1" dirty="0" err="1" smtClean="0">
                <a:latin typeface="Cambria" panose="02040503050406030204" pitchFamily="18" charset="0"/>
              </a:rPr>
              <a:t>CDC</a:t>
            </a:r>
            <a:r>
              <a:rPr lang="es-CL" sz="2200" i="1" dirty="0" smtClean="0">
                <a:latin typeface="Cambria" panose="02040503050406030204" pitchFamily="18" charset="0"/>
              </a:rPr>
              <a:t>, </a:t>
            </a:r>
            <a:r>
              <a:rPr lang="es-CL" sz="2200" i="1" dirty="0" err="1" smtClean="0">
                <a:latin typeface="Cambria" panose="02040503050406030204" pitchFamily="18" charset="0"/>
              </a:rPr>
              <a:t>CIC</a:t>
            </a:r>
            <a:r>
              <a:rPr lang="es-CL" sz="2200" i="1" dirty="0" smtClean="0">
                <a:latin typeface="Cambria" panose="02040503050406030204" pitchFamily="18" charset="0"/>
              </a:rPr>
              <a:t>…</a:t>
            </a:r>
            <a:endParaRPr lang="es-CL" sz="2200" i="1" dirty="0">
              <a:latin typeface="Cambria" panose="02040503050406030204" pitchFamily="18" charset="0"/>
            </a:endParaRPr>
          </a:p>
          <a:p>
            <a:pPr marL="1171575" indent="-342900" algn="just">
              <a:buFont typeface="Courier New" panose="02070309020205020404" pitchFamily="49" charset="0"/>
              <a:buChar char="o"/>
            </a:pPr>
            <a:r>
              <a:rPr lang="es-CL" sz="2200" dirty="0" smtClean="0">
                <a:latin typeface="Cambria" panose="02040503050406030204" pitchFamily="18" charset="0"/>
              </a:rPr>
              <a:t>(Santa Sede: Familia, Educación…) </a:t>
            </a:r>
            <a:endParaRPr lang="es-CL" sz="2200" dirty="0">
              <a:latin typeface="Cambria" panose="02040503050406030204" pitchFamily="18" charset="0"/>
            </a:endParaRPr>
          </a:p>
          <a:p>
            <a:pPr algn="just"/>
            <a:r>
              <a:rPr lang="es-CL" sz="2200" dirty="0" smtClean="0">
                <a:latin typeface="Cambria" panose="02040503050406030204" pitchFamily="18" charset="0"/>
              </a:rPr>
              <a:t>Local:</a:t>
            </a:r>
          </a:p>
          <a:p>
            <a:pPr marL="1171575" indent="-342900" algn="just">
              <a:buFont typeface="Courier New" panose="02070309020205020404" pitchFamily="49" charset="0"/>
              <a:buChar char="o"/>
            </a:pPr>
            <a:r>
              <a:rPr lang="es-CL" sz="2200" dirty="0" smtClean="0">
                <a:latin typeface="Cambria" panose="02040503050406030204" pitchFamily="18" charset="0"/>
              </a:rPr>
              <a:t>Latinoamérica: Aparecida, Celam</a:t>
            </a:r>
          </a:p>
          <a:p>
            <a:pPr marL="1171575" indent="-342900" algn="just">
              <a:buFont typeface="Courier New" panose="02070309020205020404" pitchFamily="49" charset="0"/>
              <a:buChar char="o"/>
            </a:pPr>
            <a:r>
              <a:rPr lang="es-CL" sz="2200" dirty="0" smtClean="0">
                <a:latin typeface="Cambria" panose="02040503050406030204" pitchFamily="18" charset="0"/>
              </a:rPr>
              <a:t>Conferencias episcopales, diócesis</a:t>
            </a:r>
          </a:p>
          <a:p>
            <a:pPr marL="1171575" indent="-342900" algn="just">
              <a:buFont typeface="Courier New" panose="02070309020205020404" pitchFamily="49" charset="0"/>
              <a:buChar char="o"/>
            </a:pPr>
            <a:endParaRPr lang="es-CL" sz="2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En el Magisterio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780928"/>
            <a:ext cx="6912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buFont typeface="Courier New" panose="02070309020205020404" pitchFamily="49" charset="0"/>
              <a:buChar char="o"/>
            </a:pPr>
            <a:r>
              <a:rPr lang="es-CL" sz="2400" dirty="0" smtClean="0">
                <a:latin typeface="Cambria" panose="02040503050406030204" pitchFamily="18" charset="0"/>
              </a:rPr>
              <a:t>Padres principales educadores</a:t>
            </a:r>
          </a:p>
          <a:p>
            <a:pPr marL="1171575" indent="-342900" algn="just">
              <a:buFont typeface="Courier New" panose="02070309020205020404" pitchFamily="49" charset="0"/>
              <a:buChar char="o"/>
            </a:pPr>
            <a:endParaRPr lang="es-CL" sz="2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000" y="-13286"/>
            <a:ext cx="9036000" cy="697920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r>
              <a:rPr lang="es-CL" sz="3200" b="1" cap="small" dirty="0" smtClean="0">
                <a:latin typeface="Cambria" panose="02040503050406030204" pitchFamily="18" charset="0"/>
              </a:rPr>
              <a:t>Introducción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mbria" panose="02040503050406030204" pitchFamily="18" charset="0"/>
              </a:rPr>
              <a:t>En el Magisterio</a:t>
            </a: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2511425" lvl="1" indent="-457200" defTabSz="1146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>
              <a:latin typeface="Cambria" panose="02040503050406030204" pitchFamily="18" charset="0"/>
            </a:endParaRPr>
          </a:p>
          <a:p>
            <a:pPr marL="1597025" defTabSz="1146175">
              <a:spcAft>
                <a:spcPts val="600"/>
              </a:spcAft>
            </a:pPr>
            <a:endParaRPr lang="es-CL" sz="3200" dirty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  <a:p>
            <a:pPr marL="2054225" indent="-457200" defTabSz="1146175">
              <a:spcAft>
                <a:spcPts val="600"/>
              </a:spcAft>
              <a:buBlip>
                <a:blip r:embed="rId2"/>
              </a:buBlip>
            </a:pPr>
            <a:endParaRPr lang="es-CL" sz="3200" dirty="0" smtClean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780928"/>
            <a:ext cx="6696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342900" algn="just">
              <a:buFont typeface="Courier New" panose="02070309020205020404" pitchFamily="49" charset="0"/>
              <a:buChar char="o"/>
            </a:pPr>
            <a:r>
              <a:rPr lang="es-CL" sz="2400" dirty="0">
                <a:latin typeface="Cambria" panose="02040503050406030204" pitchFamily="18" charset="0"/>
              </a:rPr>
              <a:t>Padres </a:t>
            </a:r>
            <a:r>
              <a:rPr lang="es-CL" sz="2400" dirty="0" smtClean="0">
                <a:latin typeface="Cambria" panose="02040503050406030204" pitchFamily="18" charset="0"/>
              </a:rPr>
              <a:t>principales educadores</a:t>
            </a:r>
          </a:p>
          <a:p>
            <a:pPr algn="just">
              <a:spcAft>
                <a:spcPts val="0"/>
              </a:spcAft>
            </a:pPr>
            <a:endParaRPr lang="es-CL" sz="2400" i="1" dirty="0" smtClean="0"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CL" sz="2200" i="1" dirty="0" smtClean="0">
                <a:latin typeface="Cambria" panose="02040503050406030204" pitchFamily="18" charset="0"/>
                <a:ea typeface="Calibri"/>
                <a:cs typeface="Times New Roman"/>
              </a:rPr>
              <a:t>“Por </a:t>
            </a:r>
            <a:r>
              <a:rPr lang="es-CL" sz="2200" i="1" dirty="0">
                <a:latin typeface="Cambria" panose="02040503050406030204" pitchFamily="18" charset="0"/>
                <a:ea typeface="Calibri"/>
                <a:cs typeface="Times New Roman"/>
              </a:rPr>
              <a:t>el hecho de haberles dado la vida, los padres asumieron la responsabilidad de ofrecer a sus hijos condiciones favorables para su crecimiento y la grave obligación de educarlos. La sociedad ha de reconocerlos como los primeros y principales </a:t>
            </a:r>
            <a:r>
              <a:rPr lang="es-CL" sz="2200" i="1" dirty="0" smtClean="0">
                <a:latin typeface="Cambria" panose="02040503050406030204" pitchFamily="18" charset="0"/>
                <a:ea typeface="Calibri"/>
                <a:cs typeface="Times New Roman"/>
              </a:rPr>
              <a:t>educadores”.</a:t>
            </a:r>
            <a:r>
              <a:rPr lang="es-CL" sz="2200" dirty="0" smtClean="0">
                <a:latin typeface="Cambria" panose="02040503050406030204" pitchFamily="18" charset="0"/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0"/>
              </a:spcAft>
            </a:pPr>
            <a:endParaRPr lang="es-CL" sz="2200" dirty="0" smtClean="0"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es-CL" sz="2000" dirty="0" smtClean="0">
                <a:latin typeface="Cambria" panose="02040503050406030204" pitchFamily="18" charset="0"/>
                <a:ea typeface="Calibri"/>
                <a:cs typeface="Times New Roman"/>
              </a:rPr>
              <a:t>Documento Aparecida</a:t>
            </a:r>
            <a:r>
              <a:rPr lang="es-CL" sz="2000" dirty="0">
                <a:latin typeface="Cambria" panose="02040503050406030204" pitchFamily="18" charset="0"/>
                <a:ea typeface="Calibri"/>
                <a:cs typeface="Times New Roman"/>
              </a:rPr>
              <a:t>, </a:t>
            </a:r>
            <a:r>
              <a:rPr lang="es-CL" sz="2000" dirty="0" smtClean="0">
                <a:latin typeface="Cambria" panose="02040503050406030204" pitchFamily="18" charset="0"/>
                <a:ea typeface="Calibri"/>
                <a:cs typeface="Times New Roman"/>
              </a:rPr>
              <a:t>n. 339</a:t>
            </a:r>
            <a:endParaRPr lang="es-CL" sz="2000" dirty="0"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13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C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C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1423</Words>
  <Application>Microsoft Office PowerPoint</Application>
  <PresentationFormat>Presentación en pantalla (4:3)</PresentationFormat>
  <Paragraphs>623</Paragraphs>
  <Slides>67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68" baseType="lpstr">
      <vt:lpstr>Presentación 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Corporacion Santo Tomas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Corporacion Santo Tomas</dc:creator>
  <cp:lastModifiedBy>Mauricio Echeverría Gálvez</cp:lastModifiedBy>
  <cp:revision>234</cp:revision>
  <dcterms:created xsi:type="dcterms:W3CDTF">2008-08-21T17:01:34Z</dcterms:created>
  <dcterms:modified xsi:type="dcterms:W3CDTF">2016-06-30T15:43:51Z</dcterms:modified>
</cp:coreProperties>
</file>