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90" r:id="rId2"/>
    <p:sldId id="288" r:id="rId3"/>
    <p:sldId id="285" r:id="rId4"/>
    <p:sldId id="256" r:id="rId5"/>
    <p:sldId id="277" r:id="rId6"/>
    <p:sldId id="278" r:id="rId7"/>
    <p:sldId id="284" r:id="rId8"/>
    <p:sldId id="279" r:id="rId9"/>
    <p:sldId id="282" r:id="rId10"/>
    <p:sldId id="283" r:id="rId11"/>
    <p:sldId id="280" r:id="rId12"/>
    <p:sldId id="281" r:id="rId13"/>
    <p:sldId id="270" r:id="rId14"/>
    <p:sldId id="276" r:id="rId15"/>
    <p:sldId id="269" r:id="rId16"/>
    <p:sldId id="287" r:id="rId17"/>
    <p:sldId id="257" r:id="rId18"/>
    <p:sldId id="258" r:id="rId19"/>
    <p:sldId id="259" r:id="rId20"/>
    <p:sldId id="260" r:id="rId21"/>
    <p:sldId id="261" r:id="rId22"/>
    <p:sldId id="262" r:id="rId23"/>
    <p:sldId id="263" r:id="rId24"/>
    <p:sldId id="264" r:id="rId25"/>
    <p:sldId id="265" r:id="rId26"/>
    <p:sldId id="286" r:id="rId27"/>
    <p:sldId id="266" r:id="rId28"/>
    <p:sldId id="271" r:id="rId29"/>
    <p:sldId id="272" r:id="rId30"/>
    <p:sldId id="273" r:id="rId31"/>
    <p:sldId id="274" r:id="rId32"/>
    <p:sldId id="275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92" d="100"/>
          <a:sy n="92" d="100"/>
        </p:scale>
        <p:origin x="35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8C715-5D0C-40A7-87E0-16E360F8976E}" type="datetimeFigureOut">
              <a:rPr lang="en-US" smtClean="0"/>
              <a:t>7/3/2016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1FEF44D-B068-4BCA-9FA8-33B198E4066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868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8C715-5D0C-40A7-87E0-16E360F8976E}" type="datetimeFigureOut">
              <a:rPr lang="en-US" smtClean="0"/>
              <a:t>7/3/2016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1FEF44D-B068-4BCA-9FA8-33B198E4066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249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8C715-5D0C-40A7-87E0-16E360F8976E}" type="datetimeFigureOut">
              <a:rPr lang="en-US" smtClean="0"/>
              <a:t>7/3/2016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1FEF44D-B068-4BCA-9FA8-33B198E40667}" type="slidenum">
              <a:rPr lang="en-US" smtClean="0"/>
              <a:t>‹Nº›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20760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8C715-5D0C-40A7-87E0-16E360F8976E}" type="datetimeFigureOut">
              <a:rPr lang="en-US" smtClean="0"/>
              <a:t>7/3/2016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1FEF44D-B068-4BCA-9FA8-33B198E4066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971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8C715-5D0C-40A7-87E0-16E360F8976E}" type="datetimeFigureOut">
              <a:rPr lang="en-US" smtClean="0"/>
              <a:t>7/3/2016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1FEF44D-B068-4BCA-9FA8-33B198E40667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91306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8C715-5D0C-40A7-87E0-16E360F8976E}" type="datetimeFigureOut">
              <a:rPr lang="en-US" smtClean="0"/>
              <a:t>7/3/2016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1FEF44D-B068-4BCA-9FA8-33B198E4066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073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8C715-5D0C-40A7-87E0-16E360F8976E}" type="datetimeFigureOut">
              <a:rPr lang="en-US" smtClean="0"/>
              <a:t>7/3/2016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EF44D-B068-4BCA-9FA8-33B198E4066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975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8C715-5D0C-40A7-87E0-16E360F8976E}" type="datetimeFigureOut">
              <a:rPr lang="en-US" smtClean="0"/>
              <a:t>7/3/2016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EF44D-B068-4BCA-9FA8-33B198E4066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895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8C715-5D0C-40A7-87E0-16E360F8976E}" type="datetimeFigureOut">
              <a:rPr lang="en-US" smtClean="0"/>
              <a:t>7/3/2016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EF44D-B068-4BCA-9FA8-33B198E4066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270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8C715-5D0C-40A7-87E0-16E360F8976E}" type="datetimeFigureOut">
              <a:rPr lang="en-US" smtClean="0"/>
              <a:t>7/3/2016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1FEF44D-B068-4BCA-9FA8-33B198E4066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992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8C715-5D0C-40A7-87E0-16E360F8976E}" type="datetimeFigureOut">
              <a:rPr lang="en-US" smtClean="0"/>
              <a:t>7/3/2016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1FEF44D-B068-4BCA-9FA8-33B198E4066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798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8C715-5D0C-40A7-87E0-16E360F8976E}" type="datetimeFigureOut">
              <a:rPr lang="en-US" smtClean="0"/>
              <a:t>7/3/2016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1FEF44D-B068-4BCA-9FA8-33B198E4066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296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8C715-5D0C-40A7-87E0-16E360F8976E}" type="datetimeFigureOut">
              <a:rPr lang="en-US" smtClean="0"/>
              <a:t>7/3/2016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EF44D-B068-4BCA-9FA8-33B198E4066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433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8C715-5D0C-40A7-87E0-16E360F8976E}" type="datetimeFigureOut">
              <a:rPr lang="en-US" smtClean="0"/>
              <a:t>7/3/2016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EF44D-B068-4BCA-9FA8-33B198E4066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105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8C715-5D0C-40A7-87E0-16E360F8976E}" type="datetimeFigureOut">
              <a:rPr lang="en-US" smtClean="0"/>
              <a:t>7/3/2016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EF44D-B068-4BCA-9FA8-33B198E4066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323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8C715-5D0C-40A7-87E0-16E360F8976E}" type="datetimeFigureOut">
              <a:rPr lang="en-US" smtClean="0"/>
              <a:t>7/3/2016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1FEF44D-B068-4BCA-9FA8-33B198E4066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207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8C715-5D0C-40A7-87E0-16E360F8976E}" type="datetimeFigureOut">
              <a:rPr lang="en-US" smtClean="0"/>
              <a:t>7/3/2016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1FEF44D-B068-4BCA-9FA8-33B198E4066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779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hyperlink" Target="https://w2.vatican.va/content/francesco/es/apost_exhortations/documents/papa-francesco_esortazione-ap_20160319_amoris-laetitia.html#La_alegr&#237;a_del_amor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hyperlink" Target="https://w2.vatican.va/content/francesco/es/apost_exhortations/documents/papa-francesco_esortazione-ap_20160319_amoris-laetitia.html#T&#250;_y_tu_esposa" TargetMode="External"/><Relationship Id="rId7" Type="http://schemas.openxmlformats.org/officeDocument/2006/relationships/hyperlink" Target="https://w2.vatican.va/content/francesco/es/apost_exhortations/documents/papa-francesco_esortazione-ap_20160319_amoris-laetitia.html#La_ternura_del_abrazo_" TargetMode="External"/><Relationship Id="rId2" Type="http://schemas.openxmlformats.org/officeDocument/2006/relationships/hyperlink" Target="https://w2.vatican.va/content/francesco/es/apost_exhortations/documents/papa-francesco_esortazione-ap_20160319_amoris-laetitia.html#Cap&#237;tulo_primero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2.vatican.va/content/francesco/es/apost_exhortations/documents/papa-francesco_esortazione-ap_20160319_amoris-laetitia.html#La_fatiga_de_tus_manos_" TargetMode="External"/><Relationship Id="rId5" Type="http://schemas.openxmlformats.org/officeDocument/2006/relationships/hyperlink" Target="https://w2.vatican.va/content/francesco/es/apost_exhortations/documents/papa-francesco_esortazione-ap_20160319_amoris-laetitia.html#Un_sendero_de_sufrimiento_y_de_sangre" TargetMode="External"/><Relationship Id="rId4" Type="http://schemas.openxmlformats.org/officeDocument/2006/relationships/hyperlink" Target="https://w2.vatican.va/content/francesco/es/apost_exhortations/documents/papa-francesco_esortazione-ap_20160319_amoris-laetitia.html#Tus_hijos_como_brotes_de_olivo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2.vatican.va/content/francesco/es/apost_exhortations/documents/papa-francesco_esortazione-ap_20160319_amoris-laetitia.html#Situaci&#243;n_actual_de_la_familia" TargetMode="External"/><Relationship Id="rId2" Type="http://schemas.openxmlformats.org/officeDocument/2006/relationships/hyperlink" Target="https://w2.vatican.va/content/francesco/es/apost_exhortations/documents/papa-francesco_esortazione-ap_20160319_amoris-laetitia.html#Cap&#237;tulo_segundo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hyperlink" Target="https://w2.vatican.va/content/francesco/es/apost_exhortations/documents/papa-francesco_esortazione-ap_20160319_amoris-laetitia.html#Algunos_desaf&#237;os_" TargetMode="Externa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s://w2.vatican.va/content/francesco/es/apost_exhortations/documents/papa-francesco_esortazione-ap_20160319_amoris-laetitia.html#La_familia_y_la_Iglesia_" TargetMode="External"/><Relationship Id="rId3" Type="http://schemas.openxmlformats.org/officeDocument/2006/relationships/hyperlink" Target="https://w2.vatican.va/content/francesco/es/apost_exhortations/documents/papa-francesco_esortazione-ap_20160319_amoris-laetitia.html#Jes&#250;s_recupera_y_lleva_a_su_plenitud_el_proyecto_divino" TargetMode="External"/><Relationship Id="rId7" Type="http://schemas.openxmlformats.org/officeDocument/2006/relationships/hyperlink" Target="https://w2.vatican.va/content/francesco/es/apost_exhortations/documents/papa-francesco_esortazione-ap_20160319_amoris-laetitia.html#Transmisi&#243;n_de_la_vida_y_educaci&#243;n_de_los_hijos_" TargetMode="External"/><Relationship Id="rId2" Type="http://schemas.openxmlformats.org/officeDocument/2006/relationships/hyperlink" Target="https://w2.vatican.va/content/francesco/es/apost_exhortations/documents/papa-francesco_esortazione-ap_20160319_amoris-laetitia.html#Cap&#237;tulo_tercero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2.vatican.va/content/francesco/es/apost_exhortations/documents/papa-francesco_esortazione-ap_20160319_amoris-laetitia.html#Semillas_del_Verbo_y_situaciones_imperfectas_" TargetMode="External"/><Relationship Id="rId5" Type="http://schemas.openxmlformats.org/officeDocument/2006/relationships/hyperlink" Target="https://w2.vatican.va/content/francesco/es/apost_exhortations/documents/papa-francesco_esortazione-ap_20160319_amoris-laetitia.html#El_sacramento_del_matrimonio_" TargetMode="External"/><Relationship Id="rId4" Type="http://schemas.openxmlformats.org/officeDocument/2006/relationships/hyperlink" Target="https://w2.vatican.va/content/francesco/es/apost_exhortations/documents/papa-francesco_esortazione-ap_20160319_amoris-laetitia.html#La_familia_en_los_documentos_de_la_Iglesia" TargetMode="External"/><Relationship Id="rId9" Type="http://schemas.openxmlformats.org/officeDocument/2006/relationships/image" Target="../media/image5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s://w2.vatican.va/content/francesco/es/apost_exhortations/documents/papa-francesco_esortazione-ap_20160319_amoris-laetitia.html#Amabilidad_" TargetMode="External"/><Relationship Id="rId13" Type="http://schemas.openxmlformats.org/officeDocument/2006/relationships/hyperlink" Target="https://w2.vatican.va/content/francesco/es/apost_exhortations/documents/papa-francesco_esortazione-ap_20160319_amoris-laetitia.html#Disculpa_todo" TargetMode="External"/><Relationship Id="rId3" Type="http://schemas.openxmlformats.org/officeDocument/2006/relationships/hyperlink" Target="https://w2.vatican.va/content/francesco/es/apost_exhortations/documents/papa-francesco_esortazione-ap_20160319_amoris-laetitia.html#Nuestro_amor_cotidiano_" TargetMode="External"/><Relationship Id="rId7" Type="http://schemas.openxmlformats.org/officeDocument/2006/relationships/hyperlink" Target="https://w2.vatican.va/content/francesco/es/apost_exhortations/documents/papa-francesco_esortazione-ap_20160319_amoris-laetitia.html#Sin_hacer_alarde_ni_agrandarse" TargetMode="External"/><Relationship Id="rId12" Type="http://schemas.openxmlformats.org/officeDocument/2006/relationships/hyperlink" Target="https://w2.vatican.va/content/francesco/es/apost_exhortations/documents/papa-francesco_esortazione-ap_20160319_amoris-laetitia.html#Alegrarse_con_los_dem&#225;s_" TargetMode="External"/><Relationship Id="rId17" Type="http://schemas.openxmlformats.org/officeDocument/2006/relationships/image" Target="../media/image6.jpg"/><Relationship Id="rId2" Type="http://schemas.openxmlformats.org/officeDocument/2006/relationships/hyperlink" Target="https://w2.vatican.va/content/francesco/es/apost_exhortations/documents/papa-francesco_esortazione-ap_20160319_amoris-laetitia.html#Cap&#237;tulo_cuarto" TargetMode="External"/><Relationship Id="rId16" Type="http://schemas.openxmlformats.org/officeDocument/2006/relationships/hyperlink" Target="https://w2.vatican.va/content/francesco/es/apost_exhortations/documents/papa-francesco_esortazione-ap_20160319_amoris-laetitia.html#Soporta_todo_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2.vatican.va/content/francesco/es/apost_exhortations/documents/papa-francesco_esortazione-ap_20160319_amoris-laetitia.html#Sanando_la_envidia" TargetMode="External"/><Relationship Id="rId11" Type="http://schemas.openxmlformats.org/officeDocument/2006/relationships/hyperlink" Target="https://w2.vatican.va/content/francesco/es/apost_exhortations/documents/papa-francesco_esortazione-ap_20160319_amoris-laetitia.html#Perd&#243;n" TargetMode="External"/><Relationship Id="rId5" Type="http://schemas.openxmlformats.org/officeDocument/2006/relationships/hyperlink" Target="https://w2.vatican.va/content/francesco/es/apost_exhortations/documents/papa-francesco_esortazione-ap_20160319_amoris-laetitia.html#Actitud_de_servicio" TargetMode="External"/><Relationship Id="rId15" Type="http://schemas.openxmlformats.org/officeDocument/2006/relationships/hyperlink" Target="https://w2.vatican.va/content/francesco/es/apost_exhortations/documents/papa-francesco_esortazione-ap_20160319_amoris-laetitia.html#Espera" TargetMode="External"/><Relationship Id="rId10" Type="http://schemas.openxmlformats.org/officeDocument/2006/relationships/hyperlink" Target="https://w2.vatican.va/content/francesco/es/apost_exhortations/documents/papa-francesco_esortazione-ap_20160319_amoris-laetitia.html#Sin_violencia_interior" TargetMode="External"/><Relationship Id="rId4" Type="http://schemas.openxmlformats.org/officeDocument/2006/relationships/hyperlink" Target="https://w2.vatican.va/content/francesco/es/apost_exhortations/documents/papa-francesco_esortazione-ap_20160319_amoris-laetitia.html#Paciencia" TargetMode="External"/><Relationship Id="rId9" Type="http://schemas.openxmlformats.org/officeDocument/2006/relationships/hyperlink" Target="https://w2.vatican.va/content/francesco/es/apost_exhortations/documents/papa-francesco_esortazione-ap_20160319_amoris-laetitia.html#Desprendimiento" TargetMode="External"/><Relationship Id="rId14" Type="http://schemas.openxmlformats.org/officeDocument/2006/relationships/hyperlink" Target="https://w2.vatican.va/content/francesco/es/apost_exhortations/documents/papa-francesco_esortazione-ap_20160319_amoris-laetitia.html#Conf&#237;a" TargetMode="Externa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https://w2.vatican.va/content/francesco/es/apost_exhortations/documents/papa-francesco_esortazione-ap_20160319_amoris-laetitia.html#Amor_apasionado" TargetMode="External"/><Relationship Id="rId13" Type="http://schemas.openxmlformats.org/officeDocument/2006/relationships/hyperlink" Target="https://w2.vatican.va/content/francesco/es/apost_exhortations/documents/papa-francesco_esortazione-ap_20160319_amoris-laetitia.html#Matrimonio_y_virginidad" TargetMode="External"/><Relationship Id="rId3" Type="http://schemas.openxmlformats.org/officeDocument/2006/relationships/hyperlink" Target="https://w2.vatican.va/content/francesco/es/apost_exhortations/documents/papa-francesco_esortazione-ap_20160319_amoris-laetitia.html#Toda_la_vida,_todo_en_com&#250;n" TargetMode="External"/><Relationship Id="rId7" Type="http://schemas.openxmlformats.org/officeDocument/2006/relationships/hyperlink" Target="https://w2.vatican.va/content/francesco/es/apost_exhortations/documents/papa-francesco_esortazione-ap_20160319_amoris-laetitia.html#Di&#225;logo_" TargetMode="External"/><Relationship Id="rId12" Type="http://schemas.openxmlformats.org/officeDocument/2006/relationships/hyperlink" Target="https://w2.vatican.va/content/francesco/es/apost_exhortations/documents/papa-francesco_esortazione-ap_20160319_amoris-laetitia.html#Violencia_y_manipulaci&#243;n_" TargetMode="External"/><Relationship Id="rId2" Type="http://schemas.openxmlformats.org/officeDocument/2006/relationships/hyperlink" Target="https://w2.vatican.va/content/francesco/es/apost_exhortations/documents/papa-francesco_esortazione-ap_20160319_amoris-laetitia.html#Crecer_en_la_caridad_conyugal" TargetMode="External"/><Relationship Id="rId16" Type="http://schemas.openxmlformats.org/officeDocument/2006/relationships/image" Target="../media/image7.jpg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2.vatican.va/content/francesco/es/apost_exhortations/documents/papa-francesco_esortazione-ap_20160319_amoris-laetitia.html#Amor_que_se_manifiesta_y_crece" TargetMode="External"/><Relationship Id="rId11" Type="http://schemas.openxmlformats.org/officeDocument/2006/relationships/hyperlink" Target="https://w2.vatican.va/content/francesco/es/apost_exhortations/documents/papa-francesco_esortazione-ap_20160319_amoris-laetitia.html#Dimensi&#243;n_er&#243;tica_del_amor_" TargetMode="External"/><Relationship Id="rId5" Type="http://schemas.openxmlformats.org/officeDocument/2006/relationships/hyperlink" Target="https://w2.vatican.va/content/francesco/es/apost_exhortations/documents/papa-francesco_esortazione-ap_20160319_amoris-laetitia.html#Casarse_por_amor" TargetMode="External"/><Relationship Id="rId15" Type="http://schemas.openxmlformats.org/officeDocument/2006/relationships/hyperlink" Target="https://w2.vatican.va/content/francesco/es/apost_exhortations/documents/papa-francesco_esortazione-ap_20160319_amoris-laetitia.html#Cap&#237;tulo_cuarto" TargetMode="External"/><Relationship Id="rId10" Type="http://schemas.openxmlformats.org/officeDocument/2006/relationships/hyperlink" Target="https://w2.vatican.va/content/francesco/es/apost_exhortations/documents/papa-francesco_esortazione-ap_20160319_amoris-laetitia.html#Dios_ama_el_gozo_de_sus_hijos" TargetMode="External"/><Relationship Id="rId4" Type="http://schemas.openxmlformats.org/officeDocument/2006/relationships/hyperlink" Target="https://w2.vatican.va/content/francesco/es/apost_exhortations/documents/papa-francesco_esortazione-ap_20160319_amoris-laetitia.html#Alegr&#237;a_y_belleza" TargetMode="External"/><Relationship Id="rId9" Type="http://schemas.openxmlformats.org/officeDocument/2006/relationships/hyperlink" Target="https://w2.vatican.va/content/francesco/es/apost_exhortations/documents/papa-francesco_esortazione-ap_20160319_amoris-laetitia.html#El_mundo_de_las_emociones" TargetMode="External"/><Relationship Id="rId14" Type="http://schemas.openxmlformats.org/officeDocument/2006/relationships/hyperlink" Target="https://w2.vatican.va/content/francesco/es/apost_exhortations/documents/papa-francesco_esortazione-ap_20160319_amoris-laetitia.html#La_transformaci&#243;n_del_amor" TargetMode="Externa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hyperlink" Target="https://w2.vatican.va/content/francesco/es/apost_exhortations/documents/papa-francesco_esortazione-ap_20160319_amoris-laetitia.html#Ser_hijos" TargetMode="External"/><Relationship Id="rId3" Type="http://schemas.openxmlformats.org/officeDocument/2006/relationships/hyperlink" Target="https://w2.vatican.va/content/francesco/es/apost_exhortations/documents/papa-francesco_esortazione-ap_20160319_amoris-laetitia.html#Acoger_una_nueva_vida" TargetMode="External"/><Relationship Id="rId7" Type="http://schemas.openxmlformats.org/officeDocument/2006/relationships/hyperlink" Target="https://w2.vatican.va/content/francesco/es/apost_exhortations/documents/papa-francesco_esortazione-ap_20160319_amoris-laetitia.html#La_vida_en_la_familia_grande" TargetMode="External"/><Relationship Id="rId12" Type="http://schemas.openxmlformats.org/officeDocument/2006/relationships/image" Target="../media/image8.jpg"/><Relationship Id="rId2" Type="http://schemas.openxmlformats.org/officeDocument/2006/relationships/hyperlink" Target="https://w2.vatican.va/content/francesco/es/apost_exhortations/documents/papa-francesco_esortazione-ap_20160319_amoris-laetitia.html#Cap&#237;tulo_quinto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2.vatican.va/content/francesco/es/apost_exhortations/documents/papa-francesco_esortazione-ap_20160319_amoris-laetitia.html#Discernir_el_cuerpo" TargetMode="External"/><Relationship Id="rId11" Type="http://schemas.openxmlformats.org/officeDocument/2006/relationships/hyperlink" Target="https://w2.vatican.va/content/francesco/es/apost_exhortations/documents/papa-francesco_esortazione-ap_20160319_amoris-laetitia.html#Un_coraz&#243;n_grande" TargetMode="External"/><Relationship Id="rId5" Type="http://schemas.openxmlformats.org/officeDocument/2006/relationships/hyperlink" Target="https://w2.vatican.va/content/francesco/es/apost_exhortations/documents/papa-francesco_esortazione-ap_20160319_amoris-laetitia.html#Fecundidad_ampliada" TargetMode="External"/><Relationship Id="rId10" Type="http://schemas.openxmlformats.org/officeDocument/2006/relationships/hyperlink" Target="https://w2.vatican.va/content/francesco/es/apost_exhortations/documents/papa-francesco_esortazione-ap_20160319_amoris-laetitia.html#Ser_hermanos" TargetMode="External"/><Relationship Id="rId4" Type="http://schemas.openxmlformats.org/officeDocument/2006/relationships/hyperlink" Target="https://w2.vatican.va/content/francesco/es/apost_exhortations/documents/papa-francesco_esortazione-ap_20160319_amoris-laetitia.html#El_amor_en_la_espera_propia_del_embarazo" TargetMode="External"/><Relationship Id="rId9" Type="http://schemas.openxmlformats.org/officeDocument/2006/relationships/hyperlink" Target="https://w2.vatican.va/content/francesco/es/apost_exhortations/documents/papa-francesco_esortazione-ap_20160319_amoris-laetitia.html#Los_ancianos" TargetMode="Externa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hyperlink" Target="https://w2.vatican.va/content/francesco/es/apost_exhortations/documents/papa-francesco_esortazione-ap_20160319_amoris-laetitia.html#Iluminar_crisis,_angustias_y_dificultades" TargetMode="External"/><Relationship Id="rId13" Type="http://schemas.openxmlformats.org/officeDocument/2006/relationships/hyperlink" Target="https://w2.vatican.va/content/francesco/es/apost_exhortations/documents/papa-francesco_esortazione-ap_20160319_amoris-laetitia.html#Cuando_la_muerte_clava_su_aguij&#243;n" TargetMode="External"/><Relationship Id="rId3" Type="http://schemas.openxmlformats.org/officeDocument/2006/relationships/hyperlink" Target="https://w2.vatican.va/content/francesco/es/apost_exhortations/documents/papa-francesco_esortazione-ap_20160319_amoris-laetitia.html#Anunciar_el_Evangelio_de_la_familia_hoy" TargetMode="External"/><Relationship Id="rId7" Type="http://schemas.openxmlformats.org/officeDocument/2006/relationships/hyperlink" Target="https://w2.vatican.va/content/francesco/es/apost_exhortations/documents/papa-francesco_esortazione-ap_20160319_amoris-laetitia.html#Algunos_recursos" TargetMode="External"/><Relationship Id="rId12" Type="http://schemas.openxmlformats.org/officeDocument/2006/relationships/hyperlink" Target="https://w2.vatican.va/content/francesco/es/apost_exhortations/documents/papa-francesco_esortazione-ap_20160319_amoris-laetitia.html#Algunas_situaciones_complejas" TargetMode="External"/><Relationship Id="rId2" Type="http://schemas.openxmlformats.org/officeDocument/2006/relationships/hyperlink" Target="https://w2.vatican.va/content/francesco/es/apost_exhortations/documents/papa-francesco_esortazione-ap_20160319_amoris-laetitia.html#Cap&#237;tulo_sexto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2.vatican.va/content/francesco/es/apost_exhortations/documents/papa-francesco_esortazione-ap_20160319_amoris-laetitia.html#Acompa&#241;ar_en_los_primeros_a&#241;os_de_la_vida_matrimonial_" TargetMode="External"/><Relationship Id="rId11" Type="http://schemas.openxmlformats.org/officeDocument/2006/relationships/hyperlink" Target="https://w2.vatican.va/content/francesco/es/apost_exhortations/documents/papa-francesco_esortazione-ap_20160319_amoris-laetitia.html#Acompa&#241;ar_despu&#233;s_de_rupturas_y_divorcios" TargetMode="External"/><Relationship Id="rId5" Type="http://schemas.openxmlformats.org/officeDocument/2006/relationships/hyperlink" Target="https://w2.vatican.va/content/francesco/es/apost_exhortations/documents/papa-francesco_esortazione-ap_20160319_amoris-laetitia.html#Preparaci&#243;n_de_la_celebraci&#243;n_" TargetMode="External"/><Relationship Id="rId10" Type="http://schemas.openxmlformats.org/officeDocument/2006/relationships/hyperlink" Target="https://w2.vatican.va/content/francesco/es/apost_exhortations/documents/papa-francesco_esortazione-ap_20160319_amoris-laetitia.html#Viejas_heridas_" TargetMode="External"/><Relationship Id="rId4" Type="http://schemas.openxmlformats.org/officeDocument/2006/relationships/hyperlink" Target="https://w2.vatican.va/content/francesco/es/apost_exhortations/documents/papa-francesco_esortazione-ap_20160319_amoris-laetitia.html#Guiar_a_los_prometidos_en_el_camino_de_preparaci&#243;n_al_matrimonio" TargetMode="External"/><Relationship Id="rId9" Type="http://schemas.openxmlformats.org/officeDocument/2006/relationships/hyperlink" Target="https://w2.vatican.va/content/francesco/es/apost_exhortations/documents/papa-francesco_esortazione-ap_20160319_amoris-laetitia.html#El_desaf&#237;o_de_las_crisis_" TargetMode="External"/><Relationship Id="rId14" Type="http://schemas.openxmlformats.org/officeDocument/2006/relationships/image" Target="../media/image4.jp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hyperlink" Target="https://w2.vatican.va/content/francesco/es/apost_exhortations/documents/papa-francesco_esortazione-ap_20160319_amoris-laetitia.html#S&#237;_a_la_educaci&#243;n_sexual" TargetMode="External"/><Relationship Id="rId3" Type="http://schemas.openxmlformats.org/officeDocument/2006/relationships/hyperlink" Target="https://w2.vatican.va/content/francesco/es/apost_exhortations/documents/papa-francesco_esortazione-ap_20160319_amoris-laetitia.html#&#191;D&#243;nde_est&#225;n_los_hijos" TargetMode="External"/><Relationship Id="rId7" Type="http://schemas.openxmlformats.org/officeDocument/2006/relationships/hyperlink" Target="https://w2.vatican.va/content/francesco/es/apost_exhortations/documents/papa-francesco_esortazione-ap_20160319_amoris-laetitia.html#La_vida_familiar_como_contexto_educativo" TargetMode="External"/><Relationship Id="rId2" Type="http://schemas.openxmlformats.org/officeDocument/2006/relationships/hyperlink" Target="https://w2.vatican.va/content/francesco/es/apost_exhortations/documents/papa-francesco_esortazione-ap_20160319_amoris-laetitia.html#Cap&#237;tulo_s&#233;ptimo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2.vatican.va/content/francesco/es/apost_exhortations/documents/papa-francesco_esortazione-ap_20160319_amoris-laetitia.html#Paciente_realismo" TargetMode="External"/><Relationship Id="rId5" Type="http://schemas.openxmlformats.org/officeDocument/2006/relationships/hyperlink" Target="https://w2.vatican.va/content/francesco/es/apost_exhortations/documents/papa-francesco_esortazione-ap_20160319_amoris-laetitia.html#Valor_de_la_sanci&#243;n_como_est&#237;mulo" TargetMode="External"/><Relationship Id="rId10" Type="http://schemas.openxmlformats.org/officeDocument/2006/relationships/image" Target="../media/image4.jpg"/><Relationship Id="rId4" Type="http://schemas.openxmlformats.org/officeDocument/2006/relationships/hyperlink" Target="https://w2.vatican.va/content/francesco/es/apost_exhortations/documents/papa-francesco_esortazione-ap_20160319_amoris-laetitia.html#Formaci&#243;n_&#233;tica_de_los_hijos" TargetMode="External"/><Relationship Id="rId9" Type="http://schemas.openxmlformats.org/officeDocument/2006/relationships/hyperlink" Target="https://w2.vatican.va/content/francesco/es/apost_exhortations/documents/papa-francesco_esortazione-ap_20160319_amoris-laetitia.html#Transmitir_la_fe" TargetMode="Externa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hyperlink" Target="https://w2.vatican.va/content/francesco/es/apost_exhortations/documents/papa-francesco_esortazione-ap_20160319_amoris-laetitia.html#Gradualidad_en_la_pastoral" TargetMode="External"/><Relationship Id="rId7" Type="http://schemas.openxmlformats.org/officeDocument/2006/relationships/hyperlink" Target="https://w2.vatican.va/content/francesco/es/apost_exhortations/documents/papa-francesco_esortazione-ap_20160319_amoris-laetitia.html#La_l&#243;gica_de_la_misericordia_pastoral" TargetMode="External"/><Relationship Id="rId2" Type="http://schemas.openxmlformats.org/officeDocument/2006/relationships/hyperlink" Target="https://w2.vatican.va/content/francesco/es/apost_exhortations/documents/papa-francesco_esortazione-ap_20160319_amoris-laetitia.html#Cap&#237;tulo_octavo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2.vatican.va/content/francesco/es/apost_exhortations/documents/papa-francesco_esortazione-ap_20160319_amoris-laetitia.html#Normas_y_discernimiento" TargetMode="External"/><Relationship Id="rId5" Type="http://schemas.openxmlformats.org/officeDocument/2006/relationships/hyperlink" Target="https://w2.vatican.va/content/francesco/es/apost_exhortations/documents/papa-francesco_esortazione-ap_20160319_amoris-laetitia.html#Circunstancias_atenuantes_en_el_discernimiento_pastoral" TargetMode="External"/><Relationship Id="rId4" Type="http://schemas.openxmlformats.org/officeDocument/2006/relationships/hyperlink" Target="https://w2.vatican.va/content/francesco/es/apost_exhortations/documents/papa-francesco_esortazione-ap_20160319_amoris-laetitia.html#Discernimiento_de_las_situaciones_llamadas_&#171;irregulares&#187;" TargetMode="Externa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gif"/><Relationship Id="rId3" Type="http://schemas.openxmlformats.org/officeDocument/2006/relationships/hyperlink" Target="https://w2.vatican.va/content/francesco/es/apost_exhortations/documents/papa-francesco_esortazione-ap_20160319_amoris-laetitia.html#Espiritualidad_de_la_comuni&#243;n_sobrenatural" TargetMode="External"/><Relationship Id="rId7" Type="http://schemas.openxmlformats.org/officeDocument/2006/relationships/hyperlink" Target="https://w2.vatican.va/content/francesco/es/apost_exhortations/documents/papa-francesco_esortazione-ap_20160319_amoris-laetitia.html#Oraci&#243;n_a_la_Sagrada_Familia" TargetMode="External"/><Relationship Id="rId2" Type="http://schemas.openxmlformats.org/officeDocument/2006/relationships/hyperlink" Target="https://w2.vatican.va/content/francesco/es/apost_exhortations/documents/papa-francesco_esortazione-ap_20160319_amoris-laetitia.html#Cap&#237;tulo_noveno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2.vatican.va/content/francesco/es/apost_exhortations/documents/papa-francesco_esortazione-ap_20160319_amoris-laetitia.html#Espiritualidad_del_cuidado,_del_consuelo_y_del_est&#237;mulo" TargetMode="External"/><Relationship Id="rId5" Type="http://schemas.openxmlformats.org/officeDocument/2006/relationships/hyperlink" Target="https://w2.vatican.va/content/francesco/es/apost_exhortations/documents/papa-francesco_esortazione-ap_20160319_amoris-laetitia.html#Espiritualidad_del_amor_exclusivo_y_libre" TargetMode="External"/><Relationship Id="rId4" Type="http://schemas.openxmlformats.org/officeDocument/2006/relationships/hyperlink" Target="https://w2.vatican.va/content/francesco/es/apost_exhortations/documents/papa-francesco_esortazione-ap_20160319_amoris-laetitia.html#Juntos_en_oraci&#243;n_a_la_luz_de_la_Pascua" TargetMode="Externa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589212" y="5834654"/>
            <a:ext cx="8915399" cy="1126283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pPr algn="r"/>
            <a:r>
              <a:rPr lang="en-US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P. Rubén Antonio González Medina, cmf.</a:t>
            </a:r>
            <a:endParaRPr lang="es-PR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30"/>
            <a:ext cx="12192000" cy="251216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901363" y="2043113"/>
            <a:ext cx="1143000" cy="46166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2016</a:t>
            </a:r>
            <a:endParaRPr lang="es-PR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2" y="3472069"/>
            <a:ext cx="8915399" cy="1364974"/>
          </a:xfrm>
        </p:spPr>
        <p:txBody>
          <a:bodyPr>
            <a:normAutofit fontScale="90000"/>
          </a:bodyPr>
          <a:lstStyle/>
          <a:p>
            <a:pPr algn="ctr"/>
            <a:r>
              <a:rPr lang="es-PR" sz="2700" b="1" dirty="0">
                <a:latin typeface="Comic Sans MS" panose="030F0702030302020204" pitchFamily="66" charset="0"/>
              </a:rPr>
              <a:t>Desafío y horizontes  de la Familia y la Pastoral </a:t>
            </a:r>
            <a:r>
              <a:rPr lang="es-PR" sz="2700" b="1" dirty="0" smtClean="0">
                <a:latin typeface="Comic Sans MS" panose="030F0702030302020204" pitchFamily="66" charset="0"/>
              </a:rPr>
              <a:t>Familiar</a:t>
            </a:r>
            <a:r>
              <a:rPr lang="es-PR" sz="2700" b="1" dirty="0">
                <a:latin typeface="Comic Sans MS" panose="030F0702030302020204" pitchFamily="66" charset="0"/>
              </a:rPr>
              <a:t>,</a:t>
            </a:r>
            <a:br>
              <a:rPr lang="es-PR" sz="2700" b="1" dirty="0">
                <a:latin typeface="Comic Sans MS" panose="030F0702030302020204" pitchFamily="66" charset="0"/>
              </a:rPr>
            </a:br>
            <a:r>
              <a:rPr lang="es-PR" sz="2700" b="1" dirty="0" smtClean="0">
                <a:latin typeface="Comic Sans MS" panose="030F0702030302020204" pitchFamily="66" charset="0"/>
              </a:rPr>
              <a:t>a </a:t>
            </a:r>
            <a:r>
              <a:rPr lang="es-PR" sz="2700" b="1" dirty="0">
                <a:latin typeface="Comic Sans MS" panose="030F0702030302020204" pitchFamily="66" charset="0"/>
              </a:rPr>
              <a:t>la luz de la exhortación Apostolica </a:t>
            </a:r>
            <a:r>
              <a:rPr lang="es-PR" sz="2700" b="1" dirty="0" smtClean="0">
                <a:latin typeface="Comic Sans MS" panose="030F0702030302020204" pitchFamily="66" charset="0"/>
              </a:rPr>
              <a:t>Post                                  - </a:t>
            </a:r>
            <a:r>
              <a:rPr lang="es-PR" sz="2700" b="1" dirty="0">
                <a:latin typeface="Comic Sans MS" panose="030F0702030302020204" pitchFamily="66" charset="0"/>
              </a:rPr>
              <a:t>Sinodal </a:t>
            </a:r>
            <a:r>
              <a:rPr lang="es-PR" sz="2700" b="1" dirty="0" err="1">
                <a:latin typeface="Comic Sans MS" panose="030F0702030302020204" pitchFamily="66" charset="0"/>
              </a:rPr>
              <a:t>Amoris</a:t>
            </a:r>
            <a:r>
              <a:rPr lang="es-PR" sz="2700" b="1" dirty="0">
                <a:latin typeface="Comic Sans MS" panose="030F0702030302020204" pitchFamily="66" charset="0"/>
              </a:rPr>
              <a:t> </a:t>
            </a:r>
            <a:r>
              <a:rPr lang="es-PR" sz="2700" b="1" dirty="0" err="1">
                <a:latin typeface="Comic Sans MS" panose="030F0702030302020204" pitchFamily="66" charset="0"/>
              </a:rPr>
              <a:t>Laetitia</a:t>
            </a:r>
            <a:r>
              <a:rPr lang="es-PR" sz="2700" b="1" dirty="0">
                <a:latin typeface="Comic Sans MS" panose="030F0702030302020204" pitchFamily="66" charset="0"/>
              </a:rPr>
              <a:t> </a:t>
            </a:r>
            <a:r>
              <a:rPr lang="es-PR" sz="2700" b="1" dirty="0" smtClean="0">
                <a:latin typeface="Comic Sans MS" panose="030F0702030302020204" pitchFamily="66" charset="0"/>
              </a:rPr>
              <a:t>-</a:t>
            </a:r>
            <a:r>
              <a:rPr lang="es-PR" sz="2700" b="1" dirty="0">
                <a:latin typeface="Comic Sans MS" panose="030F0702030302020204" pitchFamily="66" charset="0"/>
              </a:rPr>
              <a:t/>
            </a:r>
            <a:br>
              <a:rPr lang="es-PR" sz="2700" b="1" dirty="0">
                <a:latin typeface="Comic Sans MS" panose="030F0702030302020204" pitchFamily="66" charset="0"/>
              </a:rPr>
            </a:br>
            <a:r>
              <a:rPr lang="es-PR" sz="2700" b="1" dirty="0">
                <a:latin typeface="Comic Sans MS" panose="030F0702030302020204" pitchFamily="66" charset="0"/>
              </a:rPr>
              <a:t> La Alegría del </a:t>
            </a:r>
            <a:r>
              <a:rPr lang="es-PR" sz="2700" b="1" dirty="0" smtClean="0">
                <a:latin typeface="Comic Sans MS" panose="030F0702030302020204" pitchFamily="66" charset="0"/>
              </a:rPr>
              <a:t>Amor.</a:t>
            </a:r>
            <a:endParaRPr lang="es-PR" dirty="0"/>
          </a:p>
        </p:txBody>
      </p:sp>
    </p:spTree>
    <p:extLst>
      <p:ext uri="{BB962C8B-B14F-4D97-AF65-F5344CB8AC3E}">
        <p14:creationId xmlns:p14="http://schemas.microsoft.com/office/powerpoint/2010/main" val="3265792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712890" y="1635617"/>
            <a:ext cx="9791722" cy="4275605"/>
          </a:xfrm>
        </p:spPr>
        <p:txBody>
          <a:bodyPr/>
          <a:lstStyle/>
          <a:p>
            <a:r>
              <a:rPr lang="es-PR" sz="2800" b="1" dirty="0">
                <a:latin typeface="Comic Sans MS" panose="030F0702030302020204" pitchFamily="66" charset="0"/>
              </a:rPr>
              <a:t>Hermoso "El lenguaje de la sexualidad"  # 153 </a:t>
            </a:r>
            <a:r>
              <a:rPr lang="es-PR" sz="2800" b="1" dirty="0" smtClean="0">
                <a:latin typeface="Comic Sans MS" panose="030F0702030302020204" pitchFamily="66" charset="0"/>
              </a:rPr>
              <a:t>–          </a:t>
            </a:r>
            <a:r>
              <a:rPr lang="es-PR" sz="2800" b="1" dirty="0">
                <a:latin typeface="Comic Sans MS" panose="030F0702030302020204" pitchFamily="66" charset="0"/>
              </a:rPr>
              <a:t># .280)</a:t>
            </a:r>
          </a:p>
          <a:p>
            <a:r>
              <a:rPr lang="en-US" sz="2800" b="1" dirty="0" err="1">
                <a:latin typeface="Comic Sans MS" panose="030F0702030302020204" pitchFamily="66" charset="0"/>
              </a:rPr>
              <a:t>Trata</a:t>
            </a:r>
            <a:r>
              <a:rPr lang="en-US" sz="2800" b="1" dirty="0">
                <a:latin typeface="Comic Sans MS" panose="030F0702030302020204" pitchFamily="66" charset="0"/>
              </a:rPr>
              <a:t> con </a:t>
            </a:r>
            <a:r>
              <a:rPr lang="en-US" sz="2800" b="1" dirty="0" err="1">
                <a:latin typeface="Comic Sans MS" panose="030F0702030302020204" pitchFamily="66" charset="0"/>
              </a:rPr>
              <a:t>respeto</a:t>
            </a:r>
            <a:r>
              <a:rPr lang="en-US" sz="2800" b="1" dirty="0">
                <a:latin typeface="Comic Sans MS" panose="030F0702030302020204" pitchFamily="66" charset="0"/>
              </a:rPr>
              <a:t> los </a:t>
            </a:r>
            <a:r>
              <a:rPr lang="en-US" sz="2800" b="1" dirty="0" err="1">
                <a:latin typeface="Comic Sans MS" panose="030F0702030302020204" pitchFamily="66" charset="0"/>
              </a:rPr>
              <a:t>problemas</a:t>
            </a:r>
            <a:r>
              <a:rPr lang="en-US" sz="2800" b="1" dirty="0">
                <a:latin typeface="Comic Sans MS" panose="030F0702030302020204" pitchFamily="66" charset="0"/>
              </a:rPr>
              <a:t> </a:t>
            </a:r>
            <a:r>
              <a:rPr lang="en-US" sz="2800" b="1" dirty="0" err="1" smtClean="0">
                <a:latin typeface="Comic Sans MS" panose="030F0702030302020204" pitchFamily="66" charset="0"/>
              </a:rPr>
              <a:t>reales</a:t>
            </a:r>
            <a:r>
              <a:rPr lang="en-US" sz="2800" b="1" dirty="0" smtClean="0">
                <a:latin typeface="Comic Sans MS" panose="030F0702030302020204" pitchFamily="66" charset="0"/>
              </a:rPr>
              <a:t> de la </a:t>
            </a:r>
            <a:r>
              <a:rPr lang="en-US" sz="2800" b="1" dirty="0" err="1" smtClean="0">
                <a:latin typeface="Comic Sans MS" panose="030F0702030302020204" pitchFamily="66" charset="0"/>
              </a:rPr>
              <a:t>familia</a:t>
            </a:r>
            <a:endParaRPr lang="en-US" sz="2800" b="1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US" sz="2800" b="1" dirty="0">
              <a:latin typeface="Comic Sans MS" panose="030F0702030302020204" pitchFamily="66" charset="0"/>
            </a:endParaRPr>
          </a:p>
          <a:p>
            <a:r>
              <a:rPr lang="en-US" sz="2800" b="1" dirty="0">
                <a:latin typeface="Comic Sans MS" panose="030F0702030302020204" pitchFamily="66" charset="0"/>
              </a:rPr>
              <a:t>Concepcion #</a:t>
            </a:r>
            <a:r>
              <a:rPr lang="en-US" sz="2800" b="1" dirty="0" smtClean="0">
                <a:latin typeface="Comic Sans MS" panose="030F0702030302020204" pitchFamily="66" charset="0"/>
              </a:rPr>
              <a:t>165, </a:t>
            </a:r>
            <a:r>
              <a:rPr lang="en-US" sz="2800" b="1" dirty="0" err="1">
                <a:latin typeface="Comic Sans MS" panose="030F0702030302020204" pitchFamily="66" charset="0"/>
              </a:rPr>
              <a:t>homsexualidad</a:t>
            </a:r>
            <a:r>
              <a:rPr lang="en-US" sz="2800" b="1" dirty="0">
                <a:latin typeface="Comic Sans MS" panose="030F0702030302020204" pitchFamily="66" charset="0"/>
              </a:rPr>
              <a:t> # </a:t>
            </a:r>
            <a:r>
              <a:rPr lang="en-US" sz="2800" b="1" dirty="0" smtClean="0">
                <a:latin typeface="Comic Sans MS" panose="030F0702030302020204" pitchFamily="66" charset="0"/>
              </a:rPr>
              <a:t>251</a:t>
            </a:r>
          </a:p>
          <a:p>
            <a:pPr marL="0" indent="0">
              <a:buNone/>
            </a:pPr>
            <a:endParaRPr lang="en-US" sz="2800" b="1" dirty="0" smtClean="0">
              <a:latin typeface="Comic Sans MS" panose="030F0702030302020204" pitchFamily="66" charset="0"/>
            </a:endParaRPr>
          </a:p>
          <a:p>
            <a:r>
              <a:rPr lang="en-US" sz="2800" b="1" dirty="0" smtClean="0">
                <a:latin typeface="Comic Sans MS" panose="030F0702030302020204" pitchFamily="66" charset="0"/>
              </a:rPr>
              <a:t> </a:t>
            </a:r>
            <a:r>
              <a:rPr lang="en-US" sz="2800" b="1" dirty="0" err="1" smtClean="0">
                <a:latin typeface="Comic Sans MS" panose="030F0702030302020204" pitchFamily="66" charset="0"/>
              </a:rPr>
              <a:t>monparentales</a:t>
            </a:r>
            <a:r>
              <a:rPr lang="en-US" sz="2800" b="1" dirty="0" smtClean="0">
                <a:latin typeface="Comic Sans MS" panose="030F0702030302020204" pitchFamily="66" charset="0"/>
              </a:rPr>
              <a:t> </a:t>
            </a:r>
            <a:r>
              <a:rPr lang="en-US" sz="2800" b="1" dirty="0">
                <a:latin typeface="Comic Sans MS" panose="030F0702030302020204" pitchFamily="66" charset="0"/>
              </a:rPr>
              <a:t># 252 </a:t>
            </a:r>
            <a:r>
              <a:rPr lang="en-US" sz="2800" b="1" dirty="0" err="1">
                <a:latin typeface="Comic Sans MS" panose="030F0702030302020204" pitchFamily="66" charset="0"/>
              </a:rPr>
              <a:t>matrimonios</a:t>
            </a:r>
            <a:r>
              <a:rPr lang="en-US" sz="2800" b="1" dirty="0">
                <a:latin typeface="Comic Sans MS" panose="030F0702030302020204" pitchFamily="66" charset="0"/>
              </a:rPr>
              <a:t> </a:t>
            </a:r>
            <a:r>
              <a:rPr lang="en-US" sz="2800" b="1" dirty="0" err="1">
                <a:latin typeface="Comic Sans MS" panose="030F0702030302020204" pitchFamily="66" charset="0"/>
              </a:rPr>
              <a:t>civiles</a:t>
            </a:r>
            <a:r>
              <a:rPr lang="en-US" sz="2800" b="1" dirty="0">
                <a:latin typeface="Comic Sans MS" panose="030F0702030302020204" pitchFamily="66" charset="0"/>
              </a:rPr>
              <a:t> # 293  </a:t>
            </a:r>
            <a:r>
              <a:rPr lang="en-US" sz="2800" b="1" dirty="0" err="1">
                <a:latin typeface="Comic Sans MS" panose="030F0702030302020204" pitchFamily="66" charset="0"/>
              </a:rPr>
              <a:t>Divorciados</a:t>
            </a:r>
            <a:r>
              <a:rPr lang="en-US" sz="2800" b="1" dirty="0">
                <a:latin typeface="Comic Sans MS" panose="030F0702030302020204" pitchFamily="66" charset="0"/>
              </a:rPr>
              <a:t> # 297 </a:t>
            </a:r>
            <a:endParaRPr lang="es-PR" sz="2800" b="1" dirty="0">
              <a:latin typeface="Comic Sans MS" panose="030F0702030302020204" pitchFamily="66" charset="0"/>
            </a:endParaRPr>
          </a:p>
          <a:p>
            <a:endParaRPr lang="es-PR" dirty="0"/>
          </a:p>
          <a:p>
            <a:endParaRPr lang="es-PR" dirty="0"/>
          </a:p>
        </p:txBody>
      </p:sp>
    </p:spTree>
    <p:extLst>
      <p:ext uri="{BB962C8B-B14F-4D97-AF65-F5344CB8AC3E}">
        <p14:creationId xmlns:p14="http://schemas.microsoft.com/office/powerpoint/2010/main" val="371011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PR" b="1" dirty="0">
                <a:solidFill>
                  <a:srgbClr val="C00000"/>
                </a:solidFill>
                <a:latin typeface="Comic Sans MS" panose="030F0702030302020204" pitchFamily="66" charset="0"/>
              </a:rPr>
              <a:t>El camino de la Iglesia es de </a:t>
            </a:r>
            <a:r>
              <a:rPr lang="es-PR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integración</a:t>
            </a:r>
            <a:r>
              <a:rPr lang="es-PR" dirty="0" smtClean="0">
                <a:latin typeface="Comic Sans MS" panose="030F0702030302020204" pitchFamily="66" charset="0"/>
              </a:rPr>
              <a:t>.</a:t>
            </a:r>
            <a:br>
              <a:rPr lang="es-PR" dirty="0" smtClean="0">
                <a:latin typeface="Comic Sans MS" panose="030F0702030302020204" pitchFamily="66" charset="0"/>
              </a:rPr>
            </a:br>
            <a:r>
              <a:rPr lang="es-PR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Es </a:t>
            </a:r>
            <a:r>
              <a:rPr lang="es-PR" b="1" dirty="0">
                <a:solidFill>
                  <a:srgbClr val="C00000"/>
                </a:solidFill>
                <a:latin typeface="Comic Sans MS" panose="030F0702030302020204" pitchFamily="66" charset="0"/>
              </a:rPr>
              <a:t>la Cultura del Corazón.</a:t>
            </a:r>
            <a:br>
              <a:rPr lang="es-PR" b="1" dirty="0">
                <a:solidFill>
                  <a:srgbClr val="C00000"/>
                </a:solidFill>
                <a:latin typeface="Comic Sans MS" panose="030F0702030302020204" pitchFamily="66" charset="0"/>
              </a:rPr>
            </a:br>
            <a:r>
              <a:rPr lang="es-PR" b="1" dirty="0">
                <a:latin typeface="Comic Sans MS" panose="030F0702030302020204" pitchFamily="66" charset="0"/>
              </a:rPr>
              <a:t/>
            </a:r>
            <a:br>
              <a:rPr lang="es-PR" b="1" dirty="0">
                <a:latin typeface="Comic Sans MS" panose="030F0702030302020204" pitchFamily="66" charset="0"/>
              </a:rPr>
            </a:br>
            <a:r>
              <a:rPr lang="es-PR" dirty="0">
                <a:latin typeface="Comic Sans MS" panose="030F0702030302020204" pitchFamily="66" charset="0"/>
              </a:rPr>
              <a:t/>
            </a:r>
            <a:br>
              <a:rPr lang="es-PR" dirty="0">
                <a:latin typeface="Comic Sans MS" panose="030F0702030302020204" pitchFamily="66" charset="0"/>
              </a:rPr>
            </a:br>
            <a:endParaRPr lang="es-PR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PR" sz="2400" b="1" dirty="0" smtClean="0">
                <a:latin typeface="Comic Sans MS" panose="030F0702030302020204" pitchFamily="66" charset="0"/>
              </a:rPr>
              <a:t>Con </a:t>
            </a:r>
            <a:r>
              <a:rPr lang="es-PR" sz="2400" b="1" dirty="0">
                <a:latin typeface="Comic Sans MS" panose="030F0702030302020204" pitchFamily="66" charset="0"/>
              </a:rPr>
              <a:t>esta nueva Exhortación, es </a:t>
            </a:r>
            <a:r>
              <a:rPr lang="es-PR" sz="2400" b="1" dirty="0" smtClean="0">
                <a:latin typeface="Comic Sans MS" panose="030F0702030302020204" pitchFamily="66" charset="0"/>
              </a:rPr>
              <a:t>evidente                                                      </a:t>
            </a:r>
            <a:r>
              <a:rPr lang="es-PR" sz="2400" b="1" dirty="0">
                <a:latin typeface="Comic Sans MS" panose="030F0702030302020204" pitchFamily="66" charset="0"/>
              </a:rPr>
              <a:t>la "necesidad de desarrollar nuevos caminos pastorales" (no.199). </a:t>
            </a:r>
            <a:endParaRPr lang="es-PR" sz="2400" b="1" dirty="0" smtClean="0">
              <a:latin typeface="Comic Sans MS" panose="030F0702030302020204" pitchFamily="66" charset="0"/>
            </a:endParaRPr>
          </a:p>
          <a:p>
            <a:endParaRPr lang="es-PR" sz="2400" b="1" dirty="0">
              <a:latin typeface="Comic Sans MS" panose="030F0702030302020204" pitchFamily="66" charset="0"/>
            </a:endParaRPr>
          </a:p>
          <a:p>
            <a:r>
              <a:rPr lang="es-PR" sz="2400" b="1" dirty="0" smtClean="0">
                <a:latin typeface="Comic Sans MS" panose="030F0702030302020204" pitchFamily="66" charset="0"/>
              </a:rPr>
              <a:t>La </a:t>
            </a:r>
            <a:r>
              <a:rPr lang="es-PR" sz="2400" b="1" dirty="0">
                <a:latin typeface="Comic Sans MS" panose="030F0702030302020204" pitchFamily="66" charset="0"/>
              </a:rPr>
              <a:t>Iglesia elige el camino por el que anda Jesús y el Papa Francisco es claro: "he querido plantear con claridad a toda la Iglesia para que no equivoquemos el camino: </a:t>
            </a:r>
            <a:endParaRPr lang="es-PR" sz="2400" b="1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PR" sz="2400" b="1" dirty="0" smtClean="0">
                <a:latin typeface="Comic Sans MS" panose="030F0702030302020204" pitchFamily="66" charset="0"/>
              </a:rPr>
              <a:t>«</a:t>
            </a:r>
            <a:r>
              <a:rPr lang="es-PR" sz="2400" b="1" dirty="0">
                <a:latin typeface="Comic Sans MS" panose="030F0702030302020204" pitchFamily="66" charset="0"/>
              </a:rPr>
              <a:t>Dos lógicas recorren toda la historia de la Iglesia: marginar y </a:t>
            </a:r>
            <a:r>
              <a:rPr lang="es-PR" sz="2400" b="1" dirty="0" smtClean="0">
                <a:latin typeface="Comic Sans MS" panose="030F0702030302020204" pitchFamily="66" charset="0"/>
              </a:rPr>
              <a:t>reintegrar</a:t>
            </a:r>
            <a:endParaRPr lang="es-PR" sz="2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5933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PR" b="1" dirty="0">
                <a:solidFill>
                  <a:srgbClr val="C00000"/>
                </a:solidFill>
                <a:latin typeface="Comic Sans MS" panose="030F0702030302020204" pitchFamily="66" charset="0"/>
              </a:rPr>
              <a:t>El camino de la Iglesia es de </a:t>
            </a:r>
            <a:r>
              <a:rPr lang="es-PR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integración</a:t>
            </a:r>
            <a:r>
              <a:rPr lang="es-PR" dirty="0" smtClean="0">
                <a:latin typeface="Comic Sans MS" panose="030F0702030302020204" pitchFamily="66" charset="0"/>
              </a:rPr>
              <a:t>.</a:t>
            </a:r>
            <a:br>
              <a:rPr lang="es-PR" dirty="0" smtClean="0">
                <a:latin typeface="Comic Sans MS" panose="030F0702030302020204" pitchFamily="66" charset="0"/>
              </a:rPr>
            </a:br>
            <a:r>
              <a:rPr lang="es-PR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Es </a:t>
            </a:r>
            <a:r>
              <a:rPr lang="es-PR" b="1" dirty="0">
                <a:solidFill>
                  <a:srgbClr val="C00000"/>
                </a:solidFill>
                <a:latin typeface="Comic Sans MS" panose="030F0702030302020204" pitchFamily="66" charset="0"/>
              </a:rPr>
              <a:t>la Cultura del Corazón.</a:t>
            </a:r>
            <a:br>
              <a:rPr lang="es-PR" b="1" dirty="0">
                <a:solidFill>
                  <a:srgbClr val="C00000"/>
                </a:solidFill>
                <a:latin typeface="Comic Sans MS" panose="030F0702030302020204" pitchFamily="66" charset="0"/>
              </a:rPr>
            </a:br>
            <a:r>
              <a:rPr lang="es-PR" b="1" dirty="0">
                <a:latin typeface="Comic Sans MS" panose="030F0702030302020204" pitchFamily="66" charset="0"/>
              </a:rPr>
              <a:t/>
            </a:r>
            <a:br>
              <a:rPr lang="es-PR" b="1" dirty="0">
                <a:latin typeface="Comic Sans MS" panose="030F0702030302020204" pitchFamily="66" charset="0"/>
              </a:rPr>
            </a:br>
            <a:r>
              <a:rPr lang="es-PR" dirty="0">
                <a:latin typeface="Comic Sans MS" panose="030F0702030302020204" pitchFamily="66" charset="0"/>
              </a:rPr>
              <a:t/>
            </a:r>
            <a:br>
              <a:rPr lang="es-PR" dirty="0">
                <a:latin typeface="Comic Sans MS" panose="030F0702030302020204" pitchFamily="66" charset="0"/>
              </a:rPr>
            </a:br>
            <a:endParaRPr lang="es-PR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5465" y="2133600"/>
            <a:ext cx="9959147" cy="37776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PR" sz="2800" b="1" dirty="0" smtClean="0">
                <a:latin typeface="Comic Sans MS" panose="030F0702030302020204" pitchFamily="66" charset="0"/>
              </a:rPr>
              <a:t>«</a:t>
            </a:r>
            <a:r>
              <a:rPr lang="es-PR" sz="2800" b="1" dirty="0">
                <a:latin typeface="Comic Sans MS" panose="030F0702030302020204" pitchFamily="66" charset="0"/>
              </a:rPr>
              <a:t>Dos lógicas recorren toda la historia de la Iglesia: marginar y reintegrar [...] </a:t>
            </a:r>
            <a:endParaRPr lang="es-PR" sz="2800" b="1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PR" sz="2800" b="1" dirty="0" smtClean="0">
                <a:latin typeface="Comic Sans MS" panose="030F0702030302020204" pitchFamily="66" charset="0"/>
              </a:rPr>
              <a:t>El </a:t>
            </a:r>
            <a:r>
              <a:rPr lang="es-PR" sz="2800" b="1" dirty="0">
                <a:latin typeface="Comic Sans MS" panose="030F0702030302020204" pitchFamily="66" charset="0"/>
              </a:rPr>
              <a:t>camino de la Iglesia, desde el concilio de Jerusalén en adelante, es siempre el camino de Jesús, el de la misericordia y de la integración [...] </a:t>
            </a:r>
            <a:endParaRPr lang="es-PR" sz="2800" b="1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PR" sz="2800" b="1" dirty="0" smtClean="0">
                <a:latin typeface="Comic Sans MS" panose="030F0702030302020204" pitchFamily="66" charset="0"/>
              </a:rPr>
              <a:t>El </a:t>
            </a:r>
            <a:r>
              <a:rPr lang="es-PR" sz="2800" b="1" dirty="0">
                <a:latin typeface="Comic Sans MS" panose="030F0702030302020204" pitchFamily="66" charset="0"/>
              </a:rPr>
              <a:t>camino de la Iglesia es el de no condenar a nadie para siempre y difundir la misericordia de Dios a todas las personas que la piden con corazón sincero»" (no.296). </a:t>
            </a:r>
          </a:p>
        </p:txBody>
      </p:sp>
    </p:spTree>
    <p:extLst>
      <p:ext uri="{BB962C8B-B14F-4D97-AF65-F5344CB8AC3E}">
        <p14:creationId xmlns:p14="http://schemas.microsoft.com/office/powerpoint/2010/main" val="460496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4525" y="466726"/>
            <a:ext cx="9582150" cy="5753100"/>
          </a:xfrm>
        </p:spPr>
      </p:pic>
    </p:spTree>
    <p:extLst>
      <p:ext uri="{BB962C8B-B14F-4D97-AF65-F5344CB8AC3E}">
        <p14:creationId xmlns:p14="http://schemas.microsoft.com/office/powerpoint/2010/main" val="4084402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9801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C00000"/>
                </a:solidFill>
                <a:latin typeface="Comic Sans MS" panose="030F0702030302020204" pitchFamily="66" charset="0"/>
              </a:rPr>
              <a:t>9</a:t>
            </a:r>
            <a:r>
              <a:rPr lang="en-US" sz="36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Capitulos</a:t>
            </a:r>
            <a:endParaRPr lang="en-US" sz="3600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83495" y="1271642"/>
            <a:ext cx="802005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1.  La luz de la Palabra</a:t>
            </a:r>
          </a:p>
          <a:p>
            <a:pPr marL="0" indent="0">
              <a:buNone/>
            </a:pPr>
            <a:r>
              <a:rPr lang="en-US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2. La </a:t>
            </a:r>
            <a:r>
              <a:rPr lang="en-US" sz="20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realidad</a:t>
            </a:r>
            <a:r>
              <a:rPr lang="en-US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y los </a:t>
            </a:r>
            <a:r>
              <a:rPr lang="en-US" sz="20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desafíos</a:t>
            </a:r>
            <a:r>
              <a:rPr lang="en-US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de la </a:t>
            </a:r>
            <a:r>
              <a:rPr lang="en-US" sz="20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familia</a:t>
            </a:r>
            <a:endParaRPr lang="en-US" sz="2000" b="1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3. La </a:t>
            </a:r>
            <a:r>
              <a:rPr lang="en-US" sz="20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mirada</a:t>
            </a:r>
            <a:r>
              <a:rPr lang="en-US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puesta</a:t>
            </a:r>
            <a:r>
              <a:rPr lang="en-US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en Jesús: la </a:t>
            </a:r>
            <a:r>
              <a:rPr lang="en-US" sz="20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vocación</a:t>
            </a:r>
            <a:r>
              <a:rPr lang="en-US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de la </a:t>
            </a:r>
            <a:r>
              <a:rPr lang="en-US" sz="20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familia</a:t>
            </a:r>
            <a:endParaRPr lang="en-US" sz="2000" b="1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US" sz="2000" b="1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4. El </a:t>
            </a:r>
            <a:r>
              <a:rPr lang="en-US" sz="20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amor</a:t>
            </a:r>
            <a:r>
              <a:rPr lang="en-US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en</a:t>
            </a:r>
            <a:r>
              <a:rPr lang="en-US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el </a:t>
            </a:r>
            <a:r>
              <a:rPr lang="en-US" sz="20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matrimonio</a:t>
            </a:r>
            <a:r>
              <a:rPr lang="en-US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r>
              <a:rPr lang="en-US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5. El </a:t>
            </a:r>
            <a:r>
              <a:rPr lang="en-US" sz="20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amor</a:t>
            </a:r>
            <a:r>
              <a:rPr lang="en-US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que se </a:t>
            </a:r>
            <a:r>
              <a:rPr lang="en-US" sz="20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vuelve</a:t>
            </a:r>
            <a:r>
              <a:rPr lang="en-US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fecundo</a:t>
            </a:r>
            <a:r>
              <a:rPr lang="en-US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endParaRPr lang="en-US" sz="2000" b="1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US" sz="2000" b="1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6. </a:t>
            </a:r>
            <a:r>
              <a:rPr lang="en-US" sz="20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Algunas</a:t>
            </a:r>
            <a:r>
              <a:rPr lang="en-US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perspectivas</a:t>
            </a:r>
            <a:r>
              <a:rPr lang="en-US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pastorales</a:t>
            </a:r>
            <a:endParaRPr lang="en-US" sz="2000" b="1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7. </a:t>
            </a:r>
            <a:r>
              <a:rPr lang="en-US" sz="20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Reforzar</a:t>
            </a:r>
            <a:r>
              <a:rPr lang="en-US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la </a:t>
            </a:r>
            <a:r>
              <a:rPr lang="en-US" sz="20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educción</a:t>
            </a:r>
            <a:r>
              <a:rPr lang="en-US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de los </a:t>
            </a:r>
            <a:r>
              <a:rPr lang="en-US" sz="20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hijos</a:t>
            </a:r>
            <a:endParaRPr lang="en-US" sz="2000" b="1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8. </a:t>
            </a:r>
            <a:r>
              <a:rPr lang="en-US" sz="20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Acompañar</a:t>
            </a:r>
            <a:r>
              <a:rPr lang="en-US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, </a:t>
            </a:r>
            <a:r>
              <a:rPr lang="en-US" sz="20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disciernir</a:t>
            </a:r>
            <a:r>
              <a:rPr lang="en-US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e </a:t>
            </a:r>
            <a:r>
              <a:rPr lang="en-US" sz="20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integrar</a:t>
            </a:r>
            <a:r>
              <a:rPr lang="en-US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la </a:t>
            </a:r>
            <a:r>
              <a:rPr lang="en-US" sz="20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fragilidad</a:t>
            </a:r>
            <a:r>
              <a:rPr lang="en-US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r>
              <a:rPr lang="en-US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9. </a:t>
            </a:r>
            <a:r>
              <a:rPr lang="en-US" sz="20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Espiritualidad</a:t>
            </a:r>
            <a:r>
              <a:rPr lang="en-US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conjugal y familiar</a:t>
            </a:r>
          </a:p>
          <a:p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067873" y="1336159"/>
            <a:ext cx="9133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Ver</a:t>
            </a:r>
            <a:endParaRPr lang="es-PR" sz="2800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67605" y="2722486"/>
            <a:ext cx="14047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Juzgar</a:t>
            </a:r>
            <a:endParaRPr lang="es-PR" sz="2800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81200" y="4108813"/>
            <a:ext cx="14047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Actuar</a:t>
            </a:r>
            <a:endParaRPr lang="es-PR" sz="2800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521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02182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algn="ctr"/>
            <a:r>
              <a:rPr lang="es-ES" b="1" dirty="0">
                <a:solidFill>
                  <a:schemeClr val="accent1"/>
                </a:solidFill>
              </a:rPr>
              <a:t>ÍNDICE</a:t>
            </a:r>
            <a:r>
              <a:rPr lang="es-ES" dirty="0"/>
              <a:t/>
            </a:r>
            <a:br>
              <a:rPr lang="es-E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800" b="1" dirty="0" smtClean="0">
                <a:latin typeface="Comic Sans MS" panose="030F0702030302020204" pitchFamily="66" charset="0"/>
                <a:hlinkClick r:id="rId2"/>
              </a:rPr>
              <a:t>La </a:t>
            </a:r>
            <a:r>
              <a:rPr lang="es-ES" sz="2800" b="1" dirty="0">
                <a:latin typeface="Comic Sans MS" panose="030F0702030302020204" pitchFamily="66" charset="0"/>
                <a:hlinkClick r:id="rId2"/>
              </a:rPr>
              <a:t>alegría del amor</a:t>
            </a:r>
            <a:r>
              <a:rPr lang="es-ES" sz="2800" b="1" dirty="0">
                <a:latin typeface="Comic Sans MS" panose="030F0702030302020204" pitchFamily="66" charset="0"/>
              </a:rPr>
              <a:t> [1-7</a:t>
            </a:r>
            <a:r>
              <a:rPr lang="es-ES" sz="2800" b="1" dirty="0" smtClean="0">
                <a:latin typeface="Comic Sans MS" panose="030F0702030302020204" pitchFamily="66" charset="0"/>
              </a:rPr>
              <a:t>]</a:t>
            </a:r>
          </a:p>
          <a:p>
            <a:r>
              <a:rPr lang="es-ES" sz="2800" b="1" dirty="0" smtClean="0">
                <a:latin typeface="Comic Sans MS" panose="030F0702030302020204" pitchFamily="66" charset="0"/>
              </a:rPr>
              <a:t>Título</a:t>
            </a:r>
          </a:p>
          <a:p>
            <a:r>
              <a:rPr lang="es-ES" sz="2800" b="1" dirty="0" smtClean="0">
                <a:latin typeface="Comic Sans MS" panose="030F0702030302020204" pitchFamily="66" charset="0"/>
              </a:rPr>
              <a:t>Camino Sinodal</a:t>
            </a:r>
          </a:p>
          <a:p>
            <a:r>
              <a:rPr lang="es-ES" sz="2800" b="1" dirty="0" smtClean="0">
                <a:latin typeface="Comic Sans MS" panose="030F0702030302020204" pitchFamily="66" charset="0"/>
              </a:rPr>
              <a:t>Reflexión honesta, realista creativa</a:t>
            </a:r>
          </a:p>
          <a:p>
            <a:r>
              <a:rPr lang="es-ES" sz="2800" b="1" dirty="0" smtClean="0">
                <a:latin typeface="Comic Sans MS" panose="030F0702030302020204" pitchFamily="66" charset="0"/>
              </a:rPr>
              <a:t>Unidad doctrina- diferentes maneras de interpretar # 3</a:t>
            </a:r>
          </a:p>
          <a:p>
            <a:r>
              <a:rPr lang="es-ES" sz="2800" b="1" dirty="0" smtClean="0">
                <a:latin typeface="Comic Sans MS" panose="030F0702030302020204" pitchFamily="66" charset="0"/>
              </a:rPr>
              <a:t>Propuesta para las Familias # 5 </a:t>
            </a:r>
            <a:endParaRPr lang="es-ES" sz="2800" b="1" dirty="0">
              <a:latin typeface="Comic Sans MS" panose="030F0702030302020204" pitchFamily="66" charset="0"/>
            </a:endParaRP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0208" y="1326293"/>
            <a:ext cx="2781032" cy="280743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435424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5161" y="2133600"/>
            <a:ext cx="10139451" cy="3777622"/>
          </a:xfrm>
        </p:spPr>
        <p:txBody>
          <a:bodyPr>
            <a:normAutofit fontScale="92500" lnSpcReduction="10000"/>
          </a:bodyPr>
          <a:lstStyle/>
          <a:p>
            <a:r>
              <a:rPr lang="en-US" sz="32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Variados</a:t>
            </a:r>
            <a:r>
              <a:rPr lang="en-US" sz="32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temas</a:t>
            </a:r>
            <a:r>
              <a:rPr lang="en-US" sz="32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# </a:t>
            </a:r>
            <a:r>
              <a:rPr lang="en-US" sz="3200" b="1" dirty="0">
                <a:solidFill>
                  <a:schemeClr val="tx1"/>
                </a:solidFill>
                <a:latin typeface="Comic Sans MS" panose="030F0702030302020204" pitchFamily="66" charset="0"/>
              </a:rPr>
              <a:t>7 </a:t>
            </a:r>
            <a:endParaRPr lang="en-US" sz="3200" b="1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US" sz="3200" b="1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US" sz="32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Matrimonio</a:t>
            </a:r>
            <a:r>
              <a:rPr lang="en-US" sz="32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se </a:t>
            </a:r>
            <a:r>
              <a:rPr lang="en-US" sz="32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identifiquen</a:t>
            </a:r>
            <a:r>
              <a:rPr lang="en-US" sz="32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con los </a:t>
            </a:r>
            <a:r>
              <a:rPr lang="en-US" sz="32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Capítulos</a:t>
            </a:r>
            <a:r>
              <a:rPr lang="en-US" sz="32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4 y 5 </a:t>
            </a:r>
          </a:p>
          <a:p>
            <a:pPr marL="0" indent="0">
              <a:buNone/>
            </a:pPr>
            <a:endParaRPr lang="en-US" sz="3200" b="1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US" sz="32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Agentes</a:t>
            </a:r>
            <a:r>
              <a:rPr lang="en-US" sz="32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de Pastoral # 6 </a:t>
            </a:r>
          </a:p>
          <a:p>
            <a:endParaRPr lang="en-US" sz="3200" b="1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US" sz="32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Todos</a:t>
            </a:r>
            <a:r>
              <a:rPr lang="en-US" sz="32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- </a:t>
            </a:r>
            <a:r>
              <a:rPr lang="en-US" sz="32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interpelados</a:t>
            </a:r>
            <a:r>
              <a:rPr lang="en-US" sz="32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Capítulo</a:t>
            </a:r>
            <a:r>
              <a:rPr lang="en-US" sz="32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8 </a:t>
            </a:r>
            <a:endParaRPr lang="es-PR" sz="32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4806" y="169493"/>
            <a:ext cx="2571750" cy="23812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738401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965793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algn="ctr"/>
            <a:r>
              <a:rPr lang="es-PR" sz="2000" b="1" u="sng" dirty="0" smtClean="0">
                <a:solidFill>
                  <a:schemeClr val="tx1"/>
                </a:solidFill>
                <a:latin typeface="Comic Sans MS" panose="030F0702030302020204" pitchFamily="66" charset="0"/>
                <a:hlinkClick r:id="rId2"/>
              </a:rPr>
              <a:t>Capítulo primero</a:t>
            </a:r>
            <a:br>
              <a:rPr lang="es-PR" sz="2000" b="1" u="sng" dirty="0" smtClean="0">
                <a:solidFill>
                  <a:schemeClr val="tx1"/>
                </a:solidFill>
                <a:latin typeface="Comic Sans MS" panose="030F0702030302020204" pitchFamily="66" charset="0"/>
                <a:hlinkClick r:id="rId2"/>
              </a:rPr>
            </a:br>
            <a:r>
              <a:rPr lang="es-PR" sz="2000" b="1" u="sng" dirty="0" smtClean="0">
                <a:solidFill>
                  <a:schemeClr val="tx1"/>
                </a:solidFill>
                <a:latin typeface="Comic Sans MS" panose="030F0702030302020204" pitchFamily="66" charset="0"/>
                <a:hlinkClick r:id="rId2"/>
              </a:rPr>
              <a:t>A LA LUZ DE LA PALABRA</a:t>
            </a:r>
            <a:r>
              <a:rPr lang="en-US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/>
            </a:r>
            <a:br>
              <a:rPr lang="en-US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</a:br>
            <a:endParaRPr lang="en-US" sz="20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s-PR" sz="2000" b="1" u="sng" dirty="0" smtClean="0">
                <a:latin typeface="Comic Sans MS" panose="030F0702030302020204" pitchFamily="66" charset="0"/>
                <a:hlinkClick r:id="rId3"/>
              </a:rPr>
              <a:t>Tú </a:t>
            </a:r>
            <a:r>
              <a:rPr lang="es-PR" sz="2000" b="1" u="sng" dirty="0">
                <a:latin typeface="Comic Sans MS" panose="030F0702030302020204" pitchFamily="66" charset="0"/>
                <a:hlinkClick r:id="rId3"/>
              </a:rPr>
              <a:t>y tu esposa</a:t>
            </a:r>
            <a:r>
              <a:rPr lang="es-PR" sz="2000" b="1" u="sng" dirty="0">
                <a:latin typeface="Comic Sans MS" panose="030F0702030302020204" pitchFamily="66" charset="0"/>
              </a:rPr>
              <a:t> </a:t>
            </a:r>
            <a:r>
              <a:rPr lang="es-PR" sz="2000" b="1" dirty="0">
                <a:latin typeface="Comic Sans MS" panose="030F0702030302020204" pitchFamily="66" charset="0"/>
              </a:rPr>
              <a:t>[9-13]</a:t>
            </a:r>
            <a:br>
              <a:rPr lang="es-PR" sz="2000" b="1" dirty="0">
                <a:latin typeface="Comic Sans MS" panose="030F0702030302020204" pitchFamily="66" charset="0"/>
              </a:rPr>
            </a:br>
            <a:endParaRPr lang="es-PR" sz="2000" b="1" dirty="0" smtClean="0">
              <a:latin typeface="Comic Sans MS" panose="030F0702030302020204" pitchFamily="66" charset="0"/>
            </a:endParaRPr>
          </a:p>
          <a:p>
            <a:r>
              <a:rPr lang="es-PR" sz="2000" b="1" u="sng" dirty="0" smtClean="0">
                <a:latin typeface="Comic Sans MS" panose="030F0702030302020204" pitchFamily="66" charset="0"/>
                <a:hlinkClick r:id="rId4"/>
              </a:rPr>
              <a:t>Tus </a:t>
            </a:r>
            <a:r>
              <a:rPr lang="es-PR" sz="2000" b="1" u="sng" dirty="0">
                <a:latin typeface="Comic Sans MS" panose="030F0702030302020204" pitchFamily="66" charset="0"/>
                <a:hlinkClick r:id="rId4"/>
              </a:rPr>
              <a:t>hijos como brotes de olivo</a:t>
            </a:r>
            <a:r>
              <a:rPr lang="es-PR" sz="2000" b="1" dirty="0">
                <a:latin typeface="Comic Sans MS" panose="030F0702030302020204" pitchFamily="66" charset="0"/>
              </a:rPr>
              <a:t> [14-18]</a:t>
            </a:r>
            <a:br>
              <a:rPr lang="es-PR" sz="2000" b="1" dirty="0">
                <a:latin typeface="Comic Sans MS" panose="030F0702030302020204" pitchFamily="66" charset="0"/>
              </a:rPr>
            </a:br>
            <a:endParaRPr lang="es-PR" sz="2000" b="1" dirty="0" smtClean="0">
              <a:latin typeface="Comic Sans MS" panose="030F0702030302020204" pitchFamily="66" charset="0"/>
            </a:endParaRPr>
          </a:p>
          <a:p>
            <a:r>
              <a:rPr lang="es-PR" sz="2000" b="1" u="sng" dirty="0" smtClean="0">
                <a:latin typeface="Comic Sans MS" panose="030F0702030302020204" pitchFamily="66" charset="0"/>
                <a:hlinkClick r:id="rId5"/>
              </a:rPr>
              <a:t>Un </a:t>
            </a:r>
            <a:r>
              <a:rPr lang="es-PR" sz="2000" b="1" u="sng" dirty="0">
                <a:latin typeface="Comic Sans MS" panose="030F0702030302020204" pitchFamily="66" charset="0"/>
                <a:hlinkClick r:id="rId5"/>
              </a:rPr>
              <a:t>sendero de sufrimiento y de sangre</a:t>
            </a:r>
            <a:r>
              <a:rPr lang="es-PR" sz="2000" b="1" dirty="0">
                <a:latin typeface="Comic Sans MS" panose="030F0702030302020204" pitchFamily="66" charset="0"/>
              </a:rPr>
              <a:t> [19-22]</a:t>
            </a:r>
            <a:br>
              <a:rPr lang="es-PR" sz="2000" b="1" dirty="0">
                <a:latin typeface="Comic Sans MS" panose="030F0702030302020204" pitchFamily="66" charset="0"/>
              </a:rPr>
            </a:br>
            <a:endParaRPr lang="es-PR" sz="2000" b="1" dirty="0" smtClean="0">
              <a:latin typeface="Comic Sans MS" panose="030F0702030302020204" pitchFamily="66" charset="0"/>
            </a:endParaRPr>
          </a:p>
          <a:p>
            <a:endParaRPr lang="en-US" sz="2000" b="1" dirty="0">
              <a:latin typeface="Comic Sans MS" panose="030F0702030302020204" pitchFamily="66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s-PR" sz="2000" b="1" u="sng" dirty="0">
                <a:latin typeface="Comic Sans MS" panose="030F0702030302020204" pitchFamily="66" charset="0"/>
                <a:hlinkClick r:id="rId6"/>
              </a:rPr>
              <a:t>La fatiga de tus manos</a:t>
            </a:r>
            <a:r>
              <a:rPr lang="es-PR" sz="2000" b="1" dirty="0">
                <a:latin typeface="Comic Sans MS" panose="030F0702030302020204" pitchFamily="66" charset="0"/>
              </a:rPr>
              <a:t> [23-26]</a:t>
            </a:r>
            <a:br>
              <a:rPr lang="es-PR" sz="2000" b="1" dirty="0">
                <a:latin typeface="Comic Sans MS" panose="030F0702030302020204" pitchFamily="66" charset="0"/>
              </a:rPr>
            </a:br>
            <a:endParaRPr lang="es-PR" sz="2000" b="1" dirty="0">
              <a:latin typeface="Comic Sans MS" panose="030F0702030302020204" pitchFamily="66" charset="0"/>
            </a:endParaRPr>
          </a:p>
          <a:p>
            <a:r>
              <a:rPr lang="es-PR" sz="2000" b="1" u="sng" dirty="0">
                <a:latin typeface="Comic Sans MS" panose="030F0702030302020204" pitchFamily="66" charset="0"/>
                <a:hlinkClick r:id="rId7"/>
              </a:rPr>
              <a:t>La ternura del abrazo</a:t>
            </a:r>
            <a:r>
              <a:rPr lang="es-PR" sz="2000" b="1" dirty="0">
                <a:latin typeface="Comic Sans MS" panose="030F0702030302020204" pitchFamily="66" charset="0"/>
              </a:rPr>
              <a:t> [27-30]</a:t>
            </a:r>
            <a:endParaRPr lang="en-US" sz="2000" b="1" dirty="0">
              <a:latin typeface="Comic Sans MS" panose="030F0702030302020204" pitchFamily="66" charset="0"/>
            </a:endParaRPr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4058913"/>
            <a:ext cx="2571750" cy="23812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TextBox 3"/>
          <p:cNvSpPr txBox="1"/>
          <p:nvPr/>
        </p:nvSpPr>
        <p:spPr>
          <a:xfrm>
            <a:off x="1854558" y="5576552"/>
            <a:ext cx="50485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Eje</a:t>
            </a:r>
            <a:r>
              <a:rPr lang="en-US" sz="32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Transversal</a:t>
            </a:r>
            <a:endParaRPr lang="es-PR" sz="3200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737674"/>
            <a:ext cx="1184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VER</a:t>
            </a:r>
            <a:endParaRPr lang="es-PR" sz="2800" b="1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7229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pPr algn="ctr"/>
            <a:r>
              <a:rPr lang="es-PR" sz="3100" b="1" u="sng" dirty="0">
                <a:latin typeface="Comic Sans MS" panose="030F0702030302020204" pitchFamily="66" charset="0"/>
                <a:hlinkClick r:id="rId2"/>
              </a:rPr>
              <a:t>Capítulo segundo</a:t>
            </a:r>
            <a:br>
              <a:rPr lang="es-PR" sz="3100" b="1" u="sng" dirty="0">
                <a:latin typeface="Comic Sans MS" panose="030F0702030302020204" pitchFamily="66" charset="0"/>
                <a:hlinkClick r:id="rId2"/>
              </a:rPr>
            </a:br>
            <a:r>
              <a:rPr lang="es-PR" sz="3100" b="1" u="sng" dirty="0">
                <a:latin typeface="Comic Sans MS" panose="030F0702030302020204" pitchFamily="66" charset="0"/>
                <a:hlinkClick r:id="rId2"/>
              </a:rPr>
              <a:t>REALIDAD Y DESAFÍOS DE LAS FAMILIAS</a:t>
            </a:r>
            <a:r>
              <a:rPr lang="en-US" sz="3100" b="1" dirty="0">
                <a:latin typeface="Comic Sans MS" panose="030F0702030302020204" pitchFamily="66" charset="0"/>
              </a:rPr>
              <a:t/>
            </a:r>
            <a:br>
              <a:rPr lang="en-US" sz="3100" b="1" dirty="0">
                <a:latin typeface="Comic Sans MS" panose="030F0702030302020204" pitchFamily="66" charset="0"/>
              </a:rPr>
            </a:br>
            <a:endParaRPr lang="en-US" b="1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PR" sz="2800" b="1" u="sng" dirty="0" smtClean="0">
                <a:latin typeface="Comic Sans MS" panose="030F0702030302020204" pitchFamily="66" charset="0"/>
                <a:hlinkClick r:id="rId3"/>
              </a:rPr>
              <a:t>Situación actual de la familia</a:t>
            </a:r>
            <a:r>
              <a:rPr lang="es-PR" sz="2800" b="1" dirty="0" smtClean="0">
                <a:latin typeface="Comic Sans MS" panose="030F0702030302020204" pitchFamily="66" charset="0"/>
              </a:rPr>
              <a:t> [32-49]</a:t>
            </a:r>
            <a:br>
              <a:rPr lang="es-PR" sz="2800" b="1" dirty="0" smtClean="0">
                <a:latin typeface="Comic Sans MS" panose="030F0702030302020204" pitchFamily="66" charset="0"/>
              </a:rPr>
            </a:br>
            <a:endParaRPr lang="es-PR" sz="2800" b="1" dirty="0" smtClean="0">
              <a:latin typeface="Comic Sans MS" panose="030F0702030302020204" pitchFamily="66" charset="0"/>
            </a:endParaRPr>
          </a:p>
          <a:p>
            <a:r>
              <a:rPr lang="es-PR" sz="2800" b="1" u="sng" dirty="0" smtClean="0">
                <a:latin typeface="Comic Sans MS" panose="030F0702030302020204" pitchFamily="66" charset="0"/>
                <a:hlinkClick r:id="rId4"/>
              </a:rPr>
              <a:t>Algunos desafíos</a:t>
            </a:r>
            <a:r>
              <a:rPr lang="es-PR" sz="2800" b="1" dirty="0" smtClean="0">
                <a:latin typeface="Comic Sans MS" panose="030F0702030302020204" pitchFamily="66" charset="0"/>
              </a:rPr>
              <a:t> [50-57]</a:t>
            </a:r>
            <a:endParaRPr lang="en-US" sz="2800" b="1" dirty="0" smtClean="0">
              <a:latin typeface="Comic Sans MS" panose="030F0702030302020204" pitchFamily="66" charset="0"/>
            </a:endParaRPr>
          </a:p>
          <a:p>
            <a:endParaRPr lang="en-US" sz="2800" b="1" dirty="0"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4058913"/>
            <a:ext cx="2571750" cy="23812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0" y="737674"/>
            <a:ext cx="1184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VER</a:t>
            </a:r>
            <a:endParaRPr lang="es-PR" sz="2800" b="1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5640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9806" y="194587"/>
            <a:ext cx="8911687" cy="1609393"/>
          </a:xfrm>
          <a:solidFill>
            <a:srgbClr val="FFFF00"/>
          </a:solidFill>
        </p:spPr>
        <p:txBody>
          <a:bodyPr>
            <a:noAutofit/>
          </a:bodyPr>
          <a:lstStyle/>
          <a:p>
            <a:pPr algn="ctr"/>
            <a:r>
              <a:rPr lang="es-PR" sz="2800" b="1" u="sng" dirty="0" smtClean="0">
                <a:latin typeface="Comic Sans MS" panose="030F0702030302020204" pitchFamily="66" charset="0"/>
                <a:hlinkClick r:id="rId2"/>
              </a:rPr>
              <a:t>Capítulo tercero</a:t>
            </a:r>
            <a:br>
              <a:rPr lang="es-PR" sz="2800" b="1" u="sng" dirty="0" smtClean="0">
                <a:latin typeface="Comic Sans MS" panose="030F0702030302020204" pitchFamily="66" charset="0"/>
                <a:hlinkClick r:id="rId2"/>
              </a:rPr>
            </a:br>
            <a:r>
              <a:rPr lang="es-PR" sz="2800" b="1" u="sng" dirty="0" smtClean="0">
                <a:latin typeface="Comic Sans MS" panose="030F0702030302020204" pitchFamily="66" charset="0"/>
                <a:hlinkClick r:id="rId2"/>
              </a:rPr>
              <a:t>LA MIRADA PUESTA EN JESÚS: VOCACIÓN DE LA FAMILIA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es-PR" sz="2400" b="1" u="sng" dirty="0" smtClean="0">
                <a:latin typeface="Comic Sans MS" panose="030F0702030302020204" pitchFamily="66" charset="0"/>
                <a:hlinkClick r:id="rId3"/>
              </a:rPr>
              <a:t>Jesús recupera y lleva a su plenitud el proyecto divino [</a:t>
            </a:r>
            <a:r>
              <a:rPr lang="es-PR" sz="2400" b="1" dirty="0" smtClean="0">
                <a:latin typeface="Comic Sans MS" panose="030F0702030302020204" pitchFamily="66" charset="0"/>
              </a:rPr>
              <a:t>61-66]</a:t>
            </a:r>
            <a:br>
              <a:rPr lang="es-PR" sz="2400" b="1" dirty="0" smtClean="0">
                <a:latin typeface="Comic Sans MS" panose="030F0702030302020204" pitchFamily="66" charset="0"/>
              </a:rPr>
            </a:br>
            <a:endParaRPr lang="es-PR" sz="2400" b="1" dirty="0" smtClean="0">
              <a:latin typeface="Comic Sans MS" panose="030F0702030302020204" pitchFamily="66" charset="0"/>
            </a:endParaRPr>
          </a:p>
          <a:p>
            <a:r>
              <a:rPr lang="es-PR" sz="2400" b="1" u="sng" dirty="0" smtClean="0">
                <a:latin typeface="Comic Sans MS" panose="030F0702030302020204" pitchFamily="66" charset="0"/>
                <a:hlinkClick r:id="rId4"/>
              </a:rPr>
              <a:t>La familia en los documentos de la Iglesia</a:t>
            </a:r>
            <a:r>
              <a:rPr lang="es-PR" sz="2400" b="1" dirty="0" smtClean="0">
                <a:latin typeface="Comic Sans MS" panose="030F0702030302020204" pitchFamily="66" charset="0"/>
              </a:rPr>
              <a:t> [67-70]</a:t>
            </a:r>
            <a:br>
              <a:rPr lang="es-PR" sz="2400" b="1" dirty="0" smtClean="0">
                <a:latin typeface="Comic Sans MS" panose="030F0702030302020204" pitchFamily="66" charset="0"/>
              </a:rPr>
            </a:br>
            <a:endParaRPr lang="es-PR" sz="2400" b="1" dirty="0" smtClean="0">
              <a:latin typeface="Comic Sans MS" panose="030F0702030302020204" pitchFamily="66" charset="0"/>
            </a:endParaRPr>
          </a:p>
          <a:p>
            <a:r>
              <a:rPr lang="es-PR" sz="2400" b="1" u="sng" dirty="0" smtClean="0">
                <a:latin typeface="Comic Sans MS" panose="030F0702030302020204" pitchFamily="66" charset="0"/>
                <a:hlinkClick r:id="rId5"/>
              </a:rPr>
              <a:t>El sacramento del matrimonio</a:t>
            </a:r>
            <a:r>
              <a:rPr lang="es-PR" sz="2400" b="1" dirty="0" smtClean="0">
                <a:latin typeface="Comic Sans MS" panose="030F0702030302020204" pitchFamily="66" charset="0"/>
              </a:rPr>
              <a:t> [71-75]</a:t>
            </a:r>
            <a:br>
              <a:rPr lang="es-PR" sz="2400" b="1" dirty="0" smtClean="0">
                <a:latin typeface="Comic Sans MS" panose="030F0702030302020204" pitchFamily="66" charset="0"/>
              </a:rPr>
            </a:br>
            <a:endParaRPr lang="es-PR" sz="2400" b="1" dirty="0" smtClean="0">
              <a:latin typeface="Comic Sans MS" panose="030F0702030302020204" pitchFamily="66" charset="0"/>
            </a:endParaRPr>
          </a:p>
          <a:p>
            <a:endParaRPr lang="en-US" sz="2000" b="1" dirty="0">
              <a:latin typeface="Comic Sans MS" panose="030F0702030302020204" pitchFamily="66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es-PR" sz="2400" b="1" u="sng" dirty="0">
                <a:latin typeface="Comic Sans MS" panose="030F0702030302020204" pitchFamily="66" charset="0"/>
                <a:hlinkClick r:id="rId6"/>
              </a:rPr>
              <a:t>Semillas del Verbo y situaciones imperfectas</a:t>
            </a:r>
            <a:r>
              <a:rPr lang="es-PR" sz="2400" b="1" dirty="0">
                <a:latin typeface="Comic Sans MS" panose="030F0702030302020204" pitchFamily="66" charset="0"/>
              </a:rPr>
              <a:t> [76-79]</a:t>
            </a:r>
            <a:br>
              <a:rPr lang="es-PR" sz="2400" b="1" dirty="0">
                <a:latin typeface="Comic Sans MS" panose="030F0702030302020204" pitchFamily="66" charset="0"/>
              </a:rPr>
            </a:br>
            <a:endParaRPr lang="es-PR" sz="2400" b="1" dirty="0">
              <a:latin typeface="Comic Sans MS" panose="030F0702030302020204" pitchFamily="66" charset="0"/>
            </a:endParaRPr>
          </a:p>
          <a:p>
            <a:r>
              <a:rPr lang="es-PR" sz="2400" b="1" u="sng" dirty="0">
                <a:latin typeface="Comic Sans MS" panose="030F0702030302020204" pitchFamily="66" charset="0"/>
                <a:hlinkClick r:id="rId7"/>
              </a:rPr>
              <a:t>Transmisión de la vida y educación de los hijos</a:t>
            </a:r>
            <a:r>
              <a:rPr lang="es-PR" sz="2400" b="1" dirty="0">
                <a:latin typeface="Comic Sans MS" panose="030F0702030302020204" pitchFamily="66" charset="0"/>
              </a:rPr>
              <a:t> [80-85]</a:t>
            </a:r>
            <a:br>
              <a:rPr lang="es-PR" sz="2400" b="1" dirty="0">
                <a:latin typeface="Comic Sans MS" panose="030F0702030302020204" pitchFamily="66" charset="0"/>
              </a:rPr>
            </a:br>
            <a:endParaRPr lang="es-PR" sz="2400" b="1" dirty="0">
              <a:latin typeface="Comic Sans MS" panose="030F0702030302020204" pitchFamily="66" charset="0"/>
            </a:endParaRPr>
          </a:p>
          <a:p>
            <a:r>
              <a:rPr lang="es-PR" sz="2400" b="1" u="sng" dirty="0">
                <a:latin typeface="Comic Sans MS" panose="030F0702030302020204" pitchFamily="66" charset="0"/>
                <a:hlinkClick r:id="rId8"/>
              </a:rPr>
              <a:t>La familia y la Iglesia</a:t>
            </a:r>
            <a:r>
              <a:rPr lang="es-PR" sz="2400" b="1" dirty="0">
                <a:latin typeface="Comic Sans MS" panose="030F0702030302020204" pitchFamily="66" charset="0"/>
              </a:rPr>
              <a:t> [86-88]</a:t>
            </a:r>
            <a:endParaRPr lang="en-US" sz="2400" b="1" dirty="0">
              <a:latin typeface="Comic Sans MS" panose="030F0702030302020204" pitchFamily="66" charset="0"/>
            </a:endParaRPr>
          </a:p>
          <a:p>
            <a:endParaRPr lang="en-US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574" y="1921835"/>
            <a:ext cx="1609725" cy="159765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0" y="737674"/>
            <a:ext cx="1184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VER</a:t>
            </a:r>
            <a:endParaRPr lang="es-PR" sz="2800" b="1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19729" y="6273225"/>
            <a:ext cx="42629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Magisterio</a:t>
            </a:r>
            <a:endParaRPr lang="es-PR" sz="3200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8984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unlaicocubano.cubava.cu/files/2015/04/Logo-misericordi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9213" y="244699"/>
            <a:ext cx="6722772" cy="611102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2249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1138" y="362500"/>
            <a:ext cx="8911687" cy="1280890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algn="ctr"/>
            <a:r>
              <a:rPr lang="es-PR" sz="3100" b="1" u="sng" dirty="0">
                <a:latin typeface="Comic Sans MS" panose="030F0702030302020204" pitchFamily="66" charset="0"/>
                <a:hlinkClick r:id="rId2"/>
              </a:rPr>
              <a:t>Capítulo cuarto</a:t>
            </a:r>
            <a:br>
              <a:rPr lang="es-PR" sz="3100" b="1" u="sng" dirty="0">
                <a:latin typeface="Comic Sans MS" panose="030F0702030302020204" pitchFamily="66" charset="0"/>
                <a:hlinkClick r:id="rId2"/>
              </a:rPr>
            </a:br>
            <a:r>
              <a:rPr lang="es-PR" sz="3100" b="1" u="sng" dirty="0">
                <a:latin typeface="Comic Sans MS" panose="030F0702030302020204" pitchFamily="66" charset="0"/>
                <a:hlinkClick r:id="rId2"/>
              </a:rPr>
              <a:t>EL AMOR EN EL MATRIMONIO</a:t>
            </a:r>
            <a:r>
              <a:rPr lang="en-US" sz="3100" b="1" dirty="0">
                <a:latin typeface="Comic Sans MS" panose="030F0702030302020204" pitchFamily="66" charset="0"/>
              </a:rPr>
              <a:t/>
            </a:r>
            <a:br>
              <a:rPr lang="en-US" sz="3100" b="1" dirty="0">
                <a:latin typeface="Comic Sans MS" panose="030F0702030302020204" pitchFamily="66" charset="0"/>
              </a:rPr>
            </a:br>
            <a:endParaRPr lang="en-US" b="1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1219200" y="2548966"/>
            <a:ext cx="5712905" cy="3354060"/>
          </a:xfrm>
        </p:spPr>
        <p:txBody>
          <a:bodyPr>
            <a:normAutofit lnSpcReduction="10000"/>
          </a:bodyPr>
          <a:lstStyle/>
          <a:p>
            <a:r>
              <a:rPr lang="es-PR" sz="2000" b="1" u="sng" dirty="0" smtClean="0">
                <a:latin typeface="Comic Sans MS" panose="030F0702030302020204" pitchFamily="66" charset="0"/>
                <a:hlinkClick r:id="rId3"/>
              </a:rPr>
              <a:t>Nuestro </a:t>
            </a:r>
            <a:r>
              <a:rPr lang="es-PR" sz="2000" b="1" u="sng" dirty="0">
                <a:latin typeface="Comic Sans MS" panose="030F0702030302020204" pitchFamily="66" charset="0"/>
                <a:hlinkClick r:id="rId3"/>
              </a:rPr>
              <a:t>amor cotidiano</a:t>
            </a:r>
            <a:r>
              <a:rPr lang="es-PR" sz="2000" b="1" dirty="0">
                <a:latin typeface="Comic Sans MS" panose="030F0702030302020204" pitchFamily="66" charset="0"/>
              </a:rPr>
              <a:t> [90]</a:t>
            </a:r>
            <a:endParaRPr lang="en-US" sz="2000" b="1" dirty="0">
              <a:latin typeface="Comic Sans MS" panose="030F0702030302020204" pitchFamily="66" charset="0"/>
            </a:endParaRPr>
          </a:p>
          <a:p>
            <a:r>
              <a:rPr lang="es-PR" sz="2000" b="1" i="1" u="sng" dirty="0">
                <a:latin typeface="Comic Sans MS" panose="030F0702030302020204" pitchFamily="66" charset="0"/>
                <a:hlinkClick r:id="rId4"/>
              </a:rPr>
              <a:t>Paciencia</a:t>
            </a:r>
            <a:r>
              <a:rPr lang="es-PR" sz="2000" b="1" dirty="0">
                <a:latin typeface="Comic Sans MS" panose="030F0702030302020204" pitchFamily="66" charset="0"/>
              </a:rPr>
              <a:t> [91-92</a:t>
            </a:r>
            <a:r>
              <a:rPr lang="es-PR" sz="2000" b="1" dirty="0" smtClean="0">
                <a:latin typeface="Comic Sans MS" panose="030F0702030302020204" pitchFamily="66" charset="0"/>
              </a:rPr>
              <a:t>]</a:t>
            </a:r>
          </a:p>
          <a:p>
            <a:r>
              <a:rPr lang="es-PR" sz="2000" b="1" i="1" u="sng" dirty="0" smtClean="0">
                <a:latin typeface="Comic Sans MS" panose="030F0702030302020204" pitchFamily="66" charset="0"/>
                <a:hlinkClick r:id="rId5"/>
              </a:rPr>
              <a:t>Actitud </a:t>
            </a:r>
            <a:r>
              <a:rPr lang="es-PR" sz="2000" b="1" i="1" u="sng" dirty="0">
                <a:latin typeface="Comic Sans MS" panose="030F0702030302020204" pitchFamily="66" charset="0"/>
                <a:hlinkClick r:id="rId5"/>
              </a:rPr>
              <a:t>de servicio</a:t>
            </a:r>
            <a:r>
              <a:rPr lang="es-PR" sz="2000" b="1" dirty="0">
                <a:latin typeface="Comic Sans MS" panose="030F0702030302020204" pitchFamily="66" charset="0"/>
              </a:rPr>
              <a:t> [93-94</a:t>
            </a:r>
            <a:r>
              <a:rPr lang="es-PR" sz="2000" b="1" dirty="0" smtClean="0">
                <a:latin typeface="Comic Sans MS" panose="030F0702030302020204" pitchFamily="66" charset="0"/>
              </a:rPr>
              <a:t>]</a:t>
            </a:r>
            <a:endParaRPr lang="es-PR" sz="2000" b="1" dirty="0">
              <a:latin typeface="Comic Sans MS" panose="030F0702030302020204" pitchFamily="66" charset="0"/>
            </a:endParaRPr>
          </a:p>
          <a:p>
            <a:r>
              <a:rPr lang="es-PR" sz="2000" b="1" i="1" u="sng" dirty="0" smtClean="0">
                <a:latin typeface="Comic Sans MS" panose="030F0702030302020204" pitchFamily="66" charset="0"/>
                <a:hlinkClick r:id="rId6"/>
              </a:rPr>
              <a:t>Sanando </a:t>
            </a:r>
            <a:r>
              <a:rPr lang="es-PR" sz="2000" b="1" i="1" u="sng" dirty="0">
                <a:latin typeface="Comic Sans MS" panose="030F0702030302020204" pitchFamily="66" charset="0"/>
                <a:hlinkClick r:id="rId6"/>
              </a:rPr>
              <a:t>la envidia</a:t>
            </a:r>
            <a:r>
              <a:rPr lang="es-PR" sz="2000" b="1" dirty="0">
                <a:latin typeface="Comic Sans MS" panose="030F0702030302020204" pitchFamily="66" charset="0"/>
              </a:rPr>
              <a:t> [95-96</a:t>
            </a:r>
            <a:r>
              <a:rPr lang="es-PR" sz="2000" b="1" dirty="0" smtClean="0">
                <a:latin typeface="Comic Sans MS" panose="030F0702030302020204" pitchFamily="66" charset="0"/>
              </a:rPr>
              <a:t>]</a:t>
            </a:r>
            <a:endParaRPr lang="es-PR" sz="2000" b="1" i="1" u="sng" dirty="0" smtClean="0">
              <a:latin typeface="Comic Sans MS" panose="030F0702030302020204" pitchFamily="66" charset="0"/>
              <a:hlinkClick r:id="rId7"/>
            </a:endParaRPr>
          </a:p>
          <a:p>
            <a:r>
              <a:rPr lang="es-PR" sz="2000" b="1" i="1" u="sng" dirty="0" smtClean="0">
                <a:latin typeface="Comic Sans MS" panose="030F0702030302020204" pitchFamily="66" charset="0"/>
                <a:hlinkClick r:id="rId7"/>
              </a:rPr>
              <a:t>Sin </a:t>
            </a:r>
            <a:r>
              <a:rPr lang="es-PR" sz="2000" b="1" i="1" u="sng" dirty="0">
                <a:latin typeface="Comic Sans MS" panose="030F0702030302020204" pitchFamily="66" charset="0"/>
                <a:hlinkClick r:id="rId7"/>
              </a:rPr>
              <a:t>hacer alarde ni agrandarse</a:t>
            </a:r>
            <a:r>
              <a:rPr lang="es-PR" sz="2000" b="1" dirty="0">
                <a:latin typeface="Comic Sans MS" panose="030F0702030302020204" pitchFamily="66" charset="0"/>
              </a:rPr>
              <a:t> [97-98</a:t>
            </a:r>
            <a:r>
              <a:rPr lang="es-PR" sz="2000" b="1" dirty="0" smtClean="0">
                <a:latin typeface="Comic Sans MS" panose="030F0702030302020204" pitchFamily="66" charset="0"/>
              </a:rPr>
              <a:t>]</a:t>
            </a:r>
          </a:p>
          <a:p>
            <a:r>
              <a:rPr lang="es-PR" sz="2000" b="1" i="1" u="sng" dirty="0" smtClean="0">
                <a:latin typeface="Comic Sans MS" panose="030F0702030302020204" pitchFamily="66" charset="0"/>
                <a:hlinkClick r:id="rId8"/>
              </a:rPr>
              <a:t>Amabilidad</a:t>
            </a:r>
            <a:r>
              <a:rPr lang="es-PR" sz="2000" b="1" dirty="0" smtClean="0">
                <a:latin typeface="Comic Sans MS" panose="030F0702030302020204" pitchFamily="66" charset="0"/>
              </a:rPr>
              <a:t> </a:t>
            </a:r>
            <a:r>
              <a:rPr lang="es-PR" sz="2000" b="1" dirty="0">
                <a:latin typeface="Comic Sans MS" panose="030F0702030302020204" pitchFamily="66" charset="0"/>
              </a:rPr>
              <a:t>[99-100</a:t>
            </a:r>
            <a:r>
              <a:rPr lang="es-PR" sz="2000" b="1" dirty="0" smtClean="0">
                <a:latin typeface="Comic Sans MS" panose="030F0702030302020204" pitchFamily="66" charset="0"/>
              </a:rPr>
              <a:t>]</a:t>
            </a:r>
            <a:endParaRPr lang="es-PR" sz="2000" b="1" dirty="0">
              <a:latin typeface="Comic Sans MS" panose="030F0702030302020204" pitchFamily="66" charset="0"/>
            </a:endParaRPr>
          </a:p>
          <a:p>
            <a:r>
              <a:rPr lang="es-PR" sz="2000" b="1" i="1" u="sng" dirty="0" smtClean="0">
                <a:latin typeface="Comic Sans MS" panose="030F0702030302020204" pitchFamily="66" charset="0"/>
                <a:hlinkClick r:id="rId9"/>
              </a:rPr>
              <a:t>Desprendimiento</a:t>
            </a:r>
            <a:r>
              <a:rPr lang="es-PR" sz="2000" b="1" dirty="0" smtClean="0">
                <a:latin typeface="Comic Sans MS" panose="030F0702030302020204" pitchFamily="66" charset="0"/>
              </a:rPr>
              <a:t> </a:t>
            </a:r>
            <a:r>
              <a:rPr lang="es-PR" sz="2000" b="1" dirty="0">
                <a:latin typeface="Comic Sans MS" panose="030F0702030302020204" pitchFamily="66" charset="0"/>
              </a:rPr>
              <a:t>[101-102</a:t>
            </a:r>
            <a:r>
              <a:rPr lang="es-PR" sz="2000" b="1" dirty="0" smtClean="0">
                <a:latin typeface="Comic Sans MS" panose="030F0702030302020204" pitchFamily="66" charset="0"/>
              </a:rPr>
              <a:t>]</a:t>
            </a:r>
          </a:p>
          <a:p>
            <a:r>
              <a:rPr lang="es-PR" sz="2000" b="1" i="1" u="sng" dirty="0" smtClean="0">
                <a:latin typeface="Comic Sans MS" panose="030F0702030302020204" pitchFamily="66" charset="0"/>
                <a:hlinkClick r:id="rId10"/>
              </a:rPr>
              <a:t>Sin </a:t>
            </a:r>
            <a:r>
              <a:rPr lang="es-PR" sz="2000" b="1" i="1" u="sng" dirty="0">
                <a:latin typeface="Comic Sans MS" panose="030F0702030302020204" pitchFamily="66" charset="0"/>
                <a:hlinkClick r:id="rId10"/>
              </a:rPr>
              <a:t>violencia interior</a:t>
            </a:r>
            <a:r>
              <a:rPr lang="es-PR" sz="2000" b="1" dirty="0">
                <a:latin typeface="Comic Sans MS" panose="030F0702030302020204" pitchFamily="66" charset="0"/>
              </a:rPr>
              <a:t> [</a:t>
            </a:r>
            <a:r>
              <a:rPr lang="es-PR" sz="2000" b="1" dirty="0" smtClean="0">
                <a:latin typeface="Comic Sans MS" panose="030F0702030302020204" pitchFamily="66" charset="0"/>
              </a:rPr>
              <a:t>103-104</a:t>
            </a:r>
            <a:r>
              <a:rPr lang="es-PR" sz="2000" b="1" dirty="0">
                <a:latin typeface="Comic Sans MS" panose="030F0702030302020204" pitchFamily="66" charset="0"/>
              </a:rPr>
              <a:t>]</a:t>
            </a:r>
            <a:endParaRPr lang="en-US" sz="20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777908" cy="3354060"/>
          </a:xfrm>
        </p:spPr>
        <p:txBody>
          <a:bodyPr>
            <a:normAutofit/>
          </a:bodyPr>
          <a:lstStyle/>
          <a:p>
            <a:r>
              <a:rPr lang="es-PR" sz="2000" b="1" i="1" u="sng" dirty="0" smtClean="0">
                <a:latin typeface="Comic Sans MS" panose="030F0702030302020204" pitchFamily="66" charset="0"/>
                <a:hlinkClick r:id="rId11"/>
              </a:rPr>
              <a:t>Perdón</a:t>
            </a:r>
            <a:r>
              <a:rPr lang="es-PR" sz="2000" b="1" dirty="0" smtClean="0">
                <a:latin typeface="Comic Sans MS" panose="030F0702030302020204" pitchFamily="66" charset="0"/>
              </a:rPr>
              <a:t> </a:t>
            </a:r>
            <a:r>
              <a:rPr lang="es-PR" sz="2000" b="1" dirty="0">
                <a:latin typeface="Comic Sans MS" panose="030F0702030302020204" pitchFamily="66" charset="0"/>
              </a:rPr>
              <a:t>[105-108</a:t>
            </a:r>
            <a:r>
              <a:rPr lang="es-PR" sz="2000" b="1" dirty="0" smtClean="0">
                <a:latin typeface="Comic Sans MS" panose="030F0702030302020204" pitchFamily="66" charset="0"/>
              </a:rPr>
              <a:t>]</a:t>
            </a:r>
          </a:p>
          <a:p>
            <a:r>
              <a:rPr lang="es-PR" sz="2000" b="1" i="1" u="sng" dirty="0" smtClean="0">
                <a:latin typeface="Comic Sans MS" panose="030F0702030302020204" pitchFamily="66" charset="0"/>
                <a:hlinkClick r:id="rId12"/>
              </a:rPr>
              <a:t>Alegrarse </a:t>
            </a:r>
            <a:r>
              <a:rPr lang="es-PR" sz="2000" b="1" i="1" u="sng" dirty="0">
                <a:latin typeface="Comic Sans MS" panose="030F0702030302020204" pitchFamily="66" charset="0"/>
                <a:hlinkClick r:id="rId12"/>
              </a:rPr>
              <a:t>con los demás</a:t>
            </a:r>
            <a:r>
              <a:rPr lang="es-PR" sz="2000" b="1" dirty="0">
                <a:latin typeface="Comic Sans MS" panose="030F0702030302020204" pitchFamily="66" charset="0"/>
              </a:rPr>
              <a:t> [109-110</a:t>
            </a:r>
            <a:r>
              <a:rPr lang="es-PR" sz="2000" b="1" dirty="0" smtClean="0">
                <a:latin typeface="Comic Sans MS" panose="030F0702030302020204" pitchFamily="66" charset="0"/>
              </a:rPr>
              <a:t>]</a:t>
            </a:r>
          </a:p>
          <a:p>
            <a:r>
              <a:rPr lang="es-PR" sz="2000" b="1" i="1" u="sng" dirty="0" smtClean="0">
                <a:latin typeface="Comic Sans MS" panose="030F0702030302020204" pitchFamily="66" charset="0"/>
                <a:hlinkClick r:id="rId13"/>
              </a:rPr>
              <a:t>Disculpa </a:t>
            </a:r>
            <a:r>
              <a:rPr lang="es-PR" sz="2000" b="1" i="1" u="sng" dirty="0">
                <a:latin typeface="Comic Sans MS" panose="030F0702030302020204" pitchFamily="66" charset="0"/>
                <a:hlinkClick r:id="rId13"/>
              </a:rPr>
              <a:t>todo</a:t>
            </a:r>
            <a:r>
              <a:rPr lang="es-PR" sz="2000" b="1" dirty="0">
                <a:latin typeface="Comic Sans MS" panose="030F0702030302020204" pitchFamily="66" charset="0"/>
              </a:rPr>
              <a:t> [111-113</a:t>
            </a:r>
            <a:r>
              <a:rPr lang="es-PR" sz="2000" b="1" dirty="0" smtClean="0">
                <a:latin typeface="Comic Sans MS" panose="030F0702030302020204" pitchFamily="66" charset="0"/>
              </a:rPr>
              <a:t>]</a:t>
            </a:r>
          </a:p>
          <a:p>
            <a:r>
              <a:rPr lang="es-PR" sz="2000" b="1" i="1" u="sng" dirty="0" smtClean="0">
                <a:latin typeface="Comic Sans MS" panose="030F0702030302020204" pitchFamily="66" charset="0"/>
                <a:hlinkClick r:id="rId14"/>
              </a:rPr>
              <a:t>Confía</a:t>
            </a:r>
            <a:r>
              <a:rPr lang="es-PR" sz="2000" b="1" dirty="0" smtClean="0">
                <a:latin typeface="Comic Sans MS" panose="030F0702030302020204" pitchFamily="66" charset="0"/>
              </a:rPr>
              <a:t> </a:t>
            </a:r>
            <a:r>
              <a:rPr lang="es-PR" sz="2000" b="1" dirty="0">
                <a:latin typeface="Comic Sans MS" panose="030F0702030302020204" pitchFamily="66" charset="0"/>
              </a:rPr>
              <a:t>[114-115</a:t>
            </a:r>
            <a:r>
              <a:rPr lang="es-PR" sz="2000" b="1" dirty="0" smtClean="0">
                <a:latin typeface="Comic Sans MS" panose="030F0702030302020204" pitchFamily="66" charset="0"/>
              </a:rPr>
              <a:t>]</a:t>
            </a:r>
          </a:p>
          <a:p>
            <a:r>
              <a:rPr lang="es-PR" sz="2000" b="1" i="1" u="sng" dirty="0" smtClean="0">
                <a:latin typeface="Comic Sans MS" panose="030F0702030302020204" pitchFamily="66" charset="0"/>
                <a:hlinkClick r:id="rId15"/>
              </a:rPr>
              <a:t>Espera</a:t>
            </a:r>
            <a:r>
              <a:rPr lang="en-US" sz="2000" b="1" i="1" dirty="0" smtClean="0">
                <a:latin typeface="Comic Sans MS" panose="030F0702030302020204" pitchFamily="66" charset="0"/>
              </a:rPr>
              <a:t> </a:t>
            </a:r>
            <a:r>
              <a:rPr lang="es-PR" sz="2000" b="1" dirty="0">
                <a:latin typeface="Comic Sans MS" panose="030F0702030302020204" pitchFamily="66" charset="0"/>
              </a:rPr>
              <a:t>[116-117</a:t>
            </a:r>
            <a:r>
              <a:rPr lang="es-PR" sz="2000" b="1" dirty="0" smtClean="0">
                <a:latin typeface="Comic Sans MS" panose="030F0702030302020204" pitchFamily="66" charset="0"/>
              </a:rPr>
              <a:t>]</a:t>
            </a:r>
          </a:p>
          <a:p>
            <a:r>
              <a:rPr lang="es-PR" sz="2000" b="1" i="1" u="sng" dirty="0" smtClean="0">
                <a:latin typeface="Comic Sans MS" panose="030F0702030302020204" pitchFamily="66" charset="0"/>
                <a:hlinkClick r:id="rId16"/>
              </a:rPr>
              <a:t>Soporta </a:t>
            </a:r>
            <a:r>
              <a:rPr lang="es-PR" sz="2000" b="1" i="1" u="sng" dirty="0">
                <a:latin typeface="Comic Sans MS" panose="030F0702030302020204" pitchFamily="66" charset="0"/>
                <a:hlinkClick r:id="rId16"/>
              </a:rPr>
              <a:t>todo</a:t>
            </a:r>
            <a:r>
              <a:rPr lang="es-PR" sz="2000" b="1" dirty="0">
                <a:latin typeface="Comic Sans MS" panose="030F0702030302020204" pitchFamily="66" charset="0"/>
              </a:rPr>
              <a:t> </a:t>
            </a:r>
            <a:r>
              <a:rPr lang="es-PR" sz="2000" dirty="0">
                <a:latin typeface="Comic Sans MS" panose="030F0702030302020204" pitchFamily="66" charset="0"/>
              </a:rPr>
              <a:t>[118-119</a:t>
            </a:r>
            <a:r>
              <a:rPr lang="es-PR" sz="2000" dirty="0"/>
              <a:t>]</a:t>
            </a:r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025" y="4885563"/>
            <a:ext cx="1371600" cy="133502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TextBox 7"/>
          <p:cNvSpPr txBox="1"/>
          <p:nvPr/>
        </p:nvSpPr>
        <p:spPr>
          <a:xfrm>
            <a:off x="112293" y="741335"/>
            <a:ext cx="14047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FF00"/>
                </a:solidFill>
                <a:latin typeface="Comic Sans MS" panose="030F0702030302020204" pitchFamily="66" charset="0"/>
              </a:rPr>
              <a:t>Juzgar</a:t>
            </a:r>
            <a:endParaRPr lang="es-PR" sz="2800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0871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59460" y="1573427"/>
            <a:ext cx="4901281" cy="3777622"/>
          </a:xfrm>
        </p:spPr>
        <p:txBody>
          <a:bodyPr>
            <a:noAutofit/>
          </a:bodyPr>
          <a:lstStyle/>
          <a:p>
            <a:r>
              <a:rPr lang="es-PR" b="1" u="sng" dirty="0" smtClean="0">
                <a:latin typeface="Comic Sans MS" panose="030F0702030302020204" pitchFamily="66" charset="0"/>
                <a:hlinkClick r:id="rId2"/>
              </a:rPr>
              <a:t>Crecer en la caridad conyugal</a:t>
            </a:r>
            <a:r>
              <a:rPr lang="es-PR" b="1" dirty="0" smtClean="0">
                <a:latin typeface="Comic Sans MS" panose="030F0702030302020204" pitchFamily="66" charset="0"/>
              </a:rPr>
              <a:t> [120-122]</a:t>
            </a:r>
            <a:endParaRPr lang="en-US" b="1" dirty="0" smtClean="0">
              <a:latin typeface="Comic Sans MS" panose="030F0702030302020204" pitchFamily="66" charset="0"/>
            </a:endParaRPr>
          </a:p>
          <a:p>
            <a:r>
              <a:rPr lang="es-PR" b="1" i="1" u="sng" dirty="0" smtClean="0">
                <a:latin typeface="Comic Sans MS" panose="030F0702030302020204" pitchFamily="66" charset="0"/>
                <a:hlinkClick r:id="rId3"/>
              </a:rPr>
              <a:t>Toda la vida, todo en común</a:t>
            </a:r>
            <a:r>
              <a:rPr lang="es-PR" b="1" dirty="0" smtClean="0">
                <a:latin typeface="Comic Sans MS" panose="030F0702030302020204" pitchFamily="66" charset="0"/>
              </a:rPr>
              <a:t> [123-125]</a:t>
            </a:r>
            <a:br>
              <a:rPr lang="es-PR" b="1" dirty="0" smtClean="0">
                <a:latin typeface="Comic Sans MS" panose="030F0702030302020204" pitchFamily="66" charset="0"/>
              </a:rPr>
            </a:br>
            <a:endParaRPr lang="es-PR" b="1" dirty="0" smtClean="0">
              <a:latin typeface="Comic Sans MS" panose="030F0702030302020204" pitchFamily="66" charset="0"/>
            </a:endParaRPr>
          </a:p>
          <a:p>
            <a:r>
              <a:rPr lang="es-PR" b="1" i="1" u="sng" dirty="0" smtClean="0">
                <a:latin typeface="Comic Sans MS" panose="030F0702030302020204" pitchFamily="66" charset="0"/>
                <a:hlinkClick r:id="rId4"/>
              </a:rPr>
              <a:t>Alegría y belleza</a:t>
            </a:r>
            <a:r>
              <a:rPr lang="en-US" b="1" i="1" dirty="0" smtClean="0">
                <a:latin typeface="Comic Sans MS" panose="030F0702030302020204" pitchFamily="66" charset="0"/>
              </a:rPr>
              <a:t> </a:t>
            </a:r>
            <a:r>
              <a:rPr lang="es-PR" b="1" dirty="0" smtClean="0">
                <a:latin typeface="Comic Sans MS" panose="030F0702030302020204" pitchFamily="66" charset="0"/>
              </a:rPr>
              <a:t>[126-130]</a:t>
            </a:r>
            <a:br>
              <a:rPr lang="es-PR" b="1" dirty="0" smtClean="0">
                <a:latin typeface="Comic Sans MS" panose="030F0702030302020204" pitchFamily="66" charset="0"/>
              </a:rPr>
            </a:br>
            <a:endParaRPr lang="es-PR" b="1" dirty="0" smtClean="0">
              <a:latin typeface="Comic Sans MS" panose="030F0702030302020204" pitchFamily="66" charset="0"/>
            </a:endParaRPr>
          </a:p>
          <a:p>
            <a:r>
              <a:rPr lang="es-PR" b="1" i="1" u="sng" dirty="0" smtClean="0">
                <a:latin typeface="Comic Sans MS" panose="030F0702030302020204" pitchFamily="66" charset="0"/>
                <a:hlinkClick r:id="rId5"/>
              </a:rPr>
              <a:t>Casarse por amor</a:t>
            </a:r>
            <a:r>
              <a:rPr lang="es-PR" b="1" dirty="0" smtClean="0">
                <a:latin typeface="Comic Sans MS" panose="030F0702030302020204" pitchFamily="66" charset="0"/>
              </a:rPr>
              <a:t> [131-132]</a:t>
            </a:r>
            <a:br>
              <a:rPr lang="es-PR" b="1" dirty="0" smtClean="0">
                <a:latin typeface="Comic Sans MS" panose="030F0702030302020204" pitchFamily="66" charset="0"/>
              </a:rPr>
            </a:br>
            <a:endParaRPr lang="es-PR" b="1" dirty="0" smtClean="0">
              <a:latin typeface="Comic Sans MS" panose="030F0702030302020204" pitchFamily="66" charset="0"/>
            </a:endParaRPr>
          </a:p>
          <a:p>
            <a:r>
              <a:rPr lang="es-PR" b="1" i="1" u="sng" dirty="0" smtClean="0">
                <a:latin typeface="Comic Sans MS" panose="030F0702030302020204" pitchFamily="66" charset="0"/>
                <a:hlinkClick r:id="rId6"/>
              </a:rPr>
              <a:t>Amor que se manifiesta y crece</a:t>
            </a:r>
            <a:r>
              <a:rPr lang="es-PR" b="1" dirty="0" smtClean="0">
                <a:latin typeface="Comic Sans MS" panose="030F0702030302020204" pitchFamily="66" charset="0"/>
              </a:rPr>
              <a:t>     [133-135]</a:t>
            </a:r>
            <a:br>
              <a:rPr lang="es-PR" b="1" dirty="0" smtClean="0">
                <a:latin typeface="Comic Sans MS" panose="030F0702030302020204" pitchFamily="66" charset="0"/>
              </a:rPr>
            </a:br>
            <a:endParaRPr lang="es-PR" b="1" dirty="0" smtClean="0">
              <a:latin typeface="Comic Sans MS" panose="030F0702030302020204" pitchFamily="66" charset="0"/>
            </a:endParaRPr>
          </a:p>
          <a:p>
            <a:r>
              <a:rPr lang="es-PR" b="1" i="1" u="sng" dirty="0" smtClean="0">
                <a:latin typeface="Comic Sans MS" panose="030F0702030302020204" pitchFamily="66" charset="0"/>
                <a:hlinkClick r:id="rId7"/>
              </a:rPr>
              <a:t>Diálogo</a:t>
            </a:r>
            <a:r>
              <a:rPr lang="es-PR" b="1" dirty="0" smtClean="0">
                <a:latin typeface="Comic Sans MS" panose="030F0702030302020204" pitchFamily="66" charset="0"/>
              </a:rPr>
              <a:t> [136-141]</a:t>
            </a:r>
            <a:r>
              <a:rPr lang="es-PR" b="1" u="sng" dirty="0">
                <a:latin typeface="Comic Sans MS" panose="030F0702030302020204" pitchFamily="66" charset="0"/>
                <a:hlinkClick r:id="rId8"/>
              </a:rPr>
              <a:t> </a:t>
            </a:r>
            <a:endParaRPr lang="es-PR" b="1" u="sng" dirty="0" smtClean="0">
              <a:latin typeface="Comic Sans MS" panose="030F0702030302020204" pitchFamily="66" charset="0"/>
              <a:hlinkClick r:id="rId8"/>
            </a:endParaRPr>
          </a:p>
          <a:p>
            <a:r>
              <a:rPr lang="es-PR" b="1" u="sng" dirty="0" smtClean="0">
                <a:latin typeface="Comic Sans MS" panose="030F0702030302020204" pitchFamily="66" charset="0"/>
                <a:hlinkClick r:id="rId8"/>
              </a:rPr>
              <a:t>Amor </a:t>
            </a:r>
            <a:r>
              <a:rPr lang="es-PR" b="1" u="sng" dirty="0">
                <a:latin typeface="Comic Sans MS" panose="030F0702030302020204" pitchFamily="66" charset="0"/>
                <a:hlinkClick r:id="rId8"/>
              </a:rPr>
              <a:t>apasionado</a:t>
            </a:r>
            <a:r>
              <a:rPr lang="es-PR" b="1" dirty="0">
                <a:latin typeface="Comic Sans MS" panose="030F0702030302020204" pitchFamily="66" charset="0"/>
              </a:rPr>
              <a:t> [142</a:t>
            </a:r>
            <a:r>
              <a:rPr lang="es-PR" sz="1600" b="1" dirty="0">
                <a:latin typeface="Comic Sans MS" panose="030F0702030302020204" pitchFamily="66" charset="0"/>
              </a:rPr>
              <a:t>]</a:t>
            </a:r>
            <a:endParaRPr lang="es-PR" sz="1600" dirty="0">
              <a:latin typeface="Comic Sans MS" panose="030F0702030302020204" pitchFamily="66" charset="0"/>
            </a:endParaRPr>
          </a:p>
          <a:p>
            <a:endParaRPr lang="en-US" sz="1600" b="1" dirty="0" smtClean="0">
              <a:latin typeface="Comic Sans MS" panose="030F0702030302020204" pitchFamily="66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7216504" y="2757287"/>
            <a:ext cx="4722211" cy="3777622"/>
          </a:xfrm>
        </p:spPr>
        <p:txBody>
          <a:bodyPr>
            <a:noAutofit/>
          </a:bodyPr>
          <a:lstStyle/>
          <a:p>
            <a:r>
              <a:rPr lang="es-PR" i="1" u="sng" dirty="0" smtClean="0">
                <a:latin typeface="Comic Sans MS" panose="030F0702030302020204" pitchFamily="66" charset="0"/>
                <a:hlinkClick r:id="rId9"/>
              </a:rPr>
              <a:t>El </a:t>
            </a:r>
            <a:r>
              <a:rPr lang="es-PR" i="1" u="sng" dirty="0">
                <a:latin typeface="Comic Sans MS" panose="030F0702030302020204" pitchFamily="66" charset="0"/>
                <a:hlinkClick r:id="rId9"/>
              </a:rPr>
              <a:t>mundo de las emociones</a:t>
            </a:r>
            <a:r>
              <a:rPr lang="es-PR" dirty="0">
                <a:latin typeface="Comic Sans MS" panose="030F0702030302020204" pitchFamily="66" charset="0"/>
              </a:rPr>
              <a:t> [143-146]</a:t>
            </a:r>
            <a:br>
              <a:rPr lang="es-PR" dirty="0">
                <a:latin typeface="Comic Sans MS" panose="030F0702030302020204" pitchFamily="66" charset="0"/>
              </a:rPr>
            </a:br>
            <a:endParaRPr lang="es-PR" dirty="0" smtClean="0">
              <a:latin typeface="Comic Sans MS" panose="030F0702030302020204" pitchFamily="66" charset="0"/>
            </a:endParaRPr>
          </a:p>
          <a:p>
            <a:r>
              <a:rPr lang="es-PR" i="1" u="sng" dirty="0" smtClean="0">
                <a:latin typeface="Comic Sans MS" panose="030F0702030302020204" pitchFamily="66" charset="0"/>
                <a:hlinkClick r:id="rId10"/>
              </a:rPr>
              <a:t>Dios </a:t>
            </a:r>
            <a:r>
              <a:rPr lang="es-PR" i="1" u="sng" dirty="0">
                <a:latin typeface="Comic Sans MS" panose="030F0702030302020204" pitchFamily="66" charset="0"/>
                <a:hlinkClick r:id="rId10"/>
              </a:rPr>
              <a:t>ama el gozo de sus hijos</a:t>
            </a:r>
            <a:r>
              <a:rPr lang="es-PR" dirty="0">
                <a:latin typeface="Comic Sans MS" panose="030F0702030302020204" pitchFamily="66" charset="0"/>
              </a:rPr>
              <a:t> [147-149]</a:t>
            </a:r>
            <a:br>
              <a:rPr lang="es-PR" dirty="0">
                <a:latin typeface="Comic Sans MS" panose="030F0702030302020204" pitchFamily="66" charset="0"/>
              </a:rPr>
            </a:br>
            <a:endParaRPr lang="es-PR" dirty="0" smtClean="0">
              <a:latin typeface="Comic Sans MS" panose="030F0702030302020204" pitchFamily="66" charset="0"/>
            </a:endParaRPr>
          </a:p>
          <a:p>
            <a:r>
              <a:rPr lang="es-PR" i="1" u="sng" dirty="0" smtClean="0">
                <a:latin typeface="Comic Sans MS" panose="030F0702030302020204" pitchFamily="66" charset="0"/>
                <a:hlinkClick r:id="rId11"/>
              </a:rPr>
              <a:t>Dimensión </a:t>
            </a:r>
            <a:r>
              <a:rPr lang="es-PR" i="1" u="sng" dirty="0">
                <a:latin typeface="Comic Sans MS" panose="030F0702030302020204" pitchFamily="66" charset="0"/>
                <a:hlinkClick r:id="rId11"/>
              </a:rPr>
              <a:t>erótica del amor</a:t>
            </a:r>
            <a:r>
              <a:rPr lang="es-PR" dirty="0">
                <a:latin typeface="Comic Sans MS" panose="030F0702030302020204" pitchFamily="66" charset="0"/>
              </a:rPr>
              <a:t> [150-152]</a:t>
            </a:r>
            <a:br>
              <a:rPr lang="es-PR" dirty="0">
                <a:latin typeface="Comic Sans MS" panose="030F0702030302020204" pitchFamily="66" charset="0"/>
              </a:rPr>
            </a:br>
            <a:endParaRPr lang="es-PR" dirty="0" smtClean="0">
              <a:latin typeface="Comic Sans MS" panose="030F0702030302020204" pitchFamily="66" charset="0"/>
            </a:endParaRPr>
          </a:p>
          <a:p>
            <a:r>
              <a:rPr lang="es-PR" i="1" u="sng" dirty="0" smtClean="0">
                <a:latin typeface="Comic Sans MS" panose="030F0702030302020204" pitchFamily="66" charset="0"/>
                <a:hlinkClick r:id="rId12"/>
              </a:rPr>
              <a:t>Violencia </a:t>
            </a:r>
            <a:r>
              <a:rPr lang="es-PR" i="1" u="sng" dirty="0">
                <a:latin typeface="Comic Sans MS" panose="030F0702030302020204" pitchFamily="66" charset="0"/>
                <a:hlinkClick r:id="rId12"/>
              </a:rPr>
              <a:t>y manipulación</a:t>
            </a:r>
            <a:r>
              <a:rPr lang="es-PR" dirty="0">
                <a:latin typeface="Comic Sans MS" panose="030F0702030302020204" pitchFamily="66" charset="0"/>
              </a:rPr>
              <a:t> [153-157]</a:t>
            </a:r>
            <a:br>
              <a:rPr lang="es-PR" dirty="0">
                <a:latin typeface="Comic Sans MS" panose="030F0702030302020204" pitchFamily="66" charset="0"/>
              </a:rPr>
            </a:br>
            <a:endParaRPr lang="es-PR" dirty="0" smtClean="0">
              <a:latin typeface="Comic Sans MS" panose="030F0702030302020204" pitchFamily="66" charset="0"/>
            </a:endParaRPr>
          </a:p>
          <a:p>
            <a:r>
              <a:rPr lang="es-PR" i="1" u="sng" dirty="0" smtClean="0">
                <a:latin typeface="Comic Sans MS" panose="030F0702030302020204" pitchFamily="66" charset="0"/>
                <a:hlinkClick r:id="rId13"/>
              </a:rPr>
              <a:t>Matrimonio </a:t>
            </a:r>
            <a:r>
              <a:rPr lang="es-PR" i="1" u="sng" dirty="0">
                <a:latin typeface="Comic Sans MS" panose="030F0702030302020204" pitchFamily="66" charset="0"/>
                <a:hlinkClick r:id="rId13"/>
              </a:rPr>
              <a:t>y virginidad</a:t>
            </a:r>
            <a:r>
              <a:rPr lang="es-PR" dirty="0">
                <a:latin typeface="Comic Sans MS" panose="030F0702030302020204" pitchFamily="66" charset="0"/>
              </a:rPr>
              <a:t> [158-162]</a:t>
            </a:r>
            <a:endParaRPr lang="en-US" dirty="0">
              <a:latin typeface="Comic Sans MS" panose="030F0702030302020204" pitchFamily="66" charset="0"/>
            </a:endParaRPr>
          </a:p>
          <a:p>
            <a:r>
              <a:rPr lang="es-PR" u="sng" dirty="0">
                <a:latin typeface="Comic Sans MS" panose="030F0702030302020204" pitchFamily="66" charset="0"/>
                <a:hlinkClick r:id="rId14"/>
              </a:rPr>
              <a:t>La transformación del amor</a:t>
            </a:r>
            <a:r>
              <a:rPr lang="es-PR" u="sng" dirty="0">
                <a:latin typeface="Comic Sans MS" panose="030F0702030302020204" pitchFamily="66" charset="0"/>
              </a:rPr>
              <a:t> 163-164 </a:t>
            </a:r>
            <a:endParaRPr lang="en-US" dirty="0">
              <a:latin typeface="Comic Sans MS" panose="030F0702030302020204" pitchFamily="66" charset="0"/>
            </a:endParaRPr>
          </a:p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504897" y="157238"/>
            <a:ext cx="8911687" cy="1168194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algn="ctr"/>
            <a:r>
              <a:rPr lang="es-PR" sz="3100" b="1" u="sng" dirty="0">
                <a:latin typeface="Comic Sans MS" panose="030F0702030302020204" pitchFamily="66" charset="0"/>
                <a:hlinkClick r:id="rId15"/>
              </a:rPr>
              <a:t>Capítulo cuarto</a:t>
            </a:r>
            <a:br>
              <a:rPr lang="es-PR" sz="3100" b="1" u="sng" dirty="0">
                <a:latin typeface="Comic Sans MS" panose="030F0702030302020204" pitchFamily="66" charset="0"/>
                <a:hlinkClick r:id="rId15"/>
              </a:rPr>
            </a:br>
            <a:r>
              <a:rPr lang="es-PR" sz="3100" b="1" u="sng" dirty="0">
                <a:latin typeface="Comic Sans MS" panose="030F0702030302020204" pitchFamily="66" charset="0"/>
                <a:hlinkClick r:id="rId15"/>
              </a:rPr>
              <a:t>EL AMOR EN EL MATRIMONIO</a:t>
            </a:r>
            <a:r>
              <a:rPr lang="en-US" sz="3100" b="1" dirty="0">
                <a:latin typeface="Comic Sans MS" panose="030F0702030302020204" pitchFamily="66" charset="0"/>
              </a:rPr>
              <a:t/>
            </a:r>
            <a:br>
              <a:rPr lang="en-US" sz="3100" b="1" dirty="0">
                <a:latin typeface="Comic Sans MS" panose="030F0702030302020204" pitchFamily="66" charset="0"/>
              </a:rPr>
            </a:br>
            <a:endParaRPr lang="en-US" b="1" dirty="0">
              <a:latin typeface="Comic Sans MS" panose="030F0702030302020204" pitchFamily="66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1617" y="1257054"/>
            <a:ext cx="2695575" cy="107632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8" name="TextBox 7"/>
          <p:cNvSpPr txBox="1"/>
          <p:nvPr/>
        </p:nvSpPr>
        <p:spPr>
          <a:xfrm>
            <a:off x="112293" y="741335"/>
            <a:ext cx="14047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FF00"/>
                </a:solidFill>
                <a:latin typeface="Comic Sans MS" panose="030F0702030302020204" pitchFamily="66" charset="0"/>
              </a:rPr>
              <a:t>Juzgar</a:t>
            </a:r>
            <a:endParaRPr lang="es-PR" sz="2800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0157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6406" y="191042"/>
            <a:ext cx="8911687" cy="1280890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algn="ctr"/>
            <a:r>
              <a:rPr lang="es-PR" sz="3100" b="1" u="sng" dirty="0" smtClean="0">
                <a:solidFill>
                  <a:schemeClr val="tx1"/>
                </a:solidFill>
                <a:latin typeface="Comic Sans MS" panose="030F0702030302020204" pitchFamily="66" charset="0"/>
                <a:hlinkClick r:id="rId2"/>
              </a:rPr>
              <a:t>Capítulo quinto</a:t>
            </a:r>
            <a:br>
              <a:rPr lang="es-PR" sz="3100" b="1" u="sng" dirty="0" smtClean="0">
                <a:solidFill>
                  <a:schemeClr val="tx1"/>
                </a:solidFill>
                <a:latin typeface="Comic Sans MS" panose="030F0702030302020204" pitchFamily="66" charset="0"/>
                <a:hlinkClick r:id="rId2"/>
              </a:rPr>
            </a:br>
            <a:r>
              <a:rPr lang="es-PR" sz="3100" b="1" u="sng" dirty="0" smtClean="0">
                <a:solidFill>
                  <a:schemeClr val="tx1"/>
                </a:solidFill>
                <a:latin typeface="Comic Sans MS" panose="030F0702030302020204" pitchFamily="66" charset="0"/>
                <a:hlinkClick r:id="rId2"/>
              </a:rPr>
              <a:t>AMOR QUE SE VUELVE FECUNDO</a:t>
            </a:r>
            <a:r>
              <a:rPr lang="en-US" b="1" dirty="0" smtClean="0">
                <a:latin typeface="Comic Sans MS" panose="030F0702030302020204" pitchFamily="66" charset="0"/>
              </a:rPr>
              <a:t/>
            </a:r>
            <a:br>
              <a:rPr lang="en-US" b="1" dirty="0" smtClean="0">
                <a:latin typeface="Comic Sans MS" panose="030F0702030302020204" pitchFamily="66" charset="0"/>
              </a:rPr>
            </a:br>
            <a:endParaRPr lang="en-US" b="1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es-PR" sz="2000" b="1" u="sng" dirty="0" smtClean="0">
                <a:latin typeface="Comic Sans MS" panose="030F0702030302020204" pitchFamily="66" charset="0"/>
                <a:hlinkClick r:id="rId3"/>
              </a:rPr>
              <a:t>Acoger </a:t>
            </a:r>
            <a:r>
              <a:rPr lang="es-PR" sz="2000" b="1" u="sng" dirty="0">
                <a:latin typeface="Comic Sans MS" panose="030F0702030302020204" pitchFamily="66" charset="0"/>
                <a:hlinkClick r:id="rId3"/>
              </a:rPr>
              <a:t>una nueva vida</a:t>
            </a:r>
            <a:r>
              <a:rPr lang="es-PR" sz="2000" b="1" dirty="0">
                <a:latin typeface="Comic Sans MS" panose="030F0702030302020204" pitchFamily="66" charset="0"/>
              </a:rPr>
              <a:t> [166-167]</a:t>
            </a:r>
            <a:endParaRPr lang="en-US" sz="2000" b="1" dirty="0">
              <a:latin typeface="Comic Sans MS" panose="030F0702030302020204" pitchFamily="66" charset="0"/>
            </a:endParaRPr>
          </a:p>
          <a:p>
            <a:r>
              <a:rPr lang="es-PR" sz="2000" b="1" i="1" u="sng" dirty="0">
                <a:latin typeface="Comic Sans MS" panose="030F0702030302020204" pitchFamily="66" charset="0"/>
                <a:hlinkClick r:id="rId4"/>
              </a:rPr>
              <a:t>El amor en la espera propia del embarazo</a:t>
            </a:r>
            <a:r>
              <a:rPr lang="es-PR" sz="2000" b="1" dirty="0">
                <a:latin typeface="Comic Sans MS" panose="030F0702030302020204" pitchFamily="66" charset="0"/>
              </a:rPr>
              <a:t> [</a:t>
            </a:r>
            <a:r>
              <a:rPr lang="es-PR" sz="2000" b="1" dirty="0" smtClean="0">
                <a:latin typeface="Comic Sans MS" panose="030F0702030302020204" pitchFamily="66" charset="0"/>
              </a:rPr>
              <a:t>168-171]</a:t>
            </a:r>
          </a:p>
          <a:p>
            <a:r>
              <a:rPr lang="es-PR" sz="2000" b="1" i="1" u="sng" dirty="0" smtClean="0">
                <a:latin typeface="Comic Sans MS" panose="030F0702030302020204" pitchFamily="66" charset="0"/>
                <a:hlinkClick r:id="rId4"/>
              </a:rPr>
              <a:t>Amor </a:t>
            </a:r>
            <a:r>
              <a:rPr lang="es-PR" sz="2000" b="1" i="1" u="sng" dirty="0">
                <a:latin typeface="Comic Sans MS" panose="030F0702030302020204" pitchFamily="66" charset="0"/>
                <a:hlinkClick r:id="rId4"/>
              </a:rPr>
              <a:t>de madre y de padre</a:t>
            </a:r>
            <a:r>
              <a:rPr lang="es-PR" sz="2000" b="1" dirty="0">
                <a:latin typeface="Comic Sans MS" panose="030F0702030302020204" pitchFamily="66" charset="0"/>
              </a:rPr>
              <a:t> [172-177</a:t>
            </a:r>
            <a:r>
              <a:rPr lang="es-PR" sz="2000" b="1" dirty="0" smtClean="0">
                <a:latin typeface="Comic Sans MS" panose="030F0702030302020204" pitchFamily="66" charset="0"/>
              </a:rPr>
              <a:t>]</a:t>
            </a:r>
            <a:r>
              <a:rPr lang="es-PR" sz="2000" b="1" u="sng" dirty="0">
                <a:latin typeface="Comic Sans MS" panose="030F0702030302020204" pitchFamily="66" charset="0"/>
                <a:hlinkClick r:id="rId5"/>
              </a:rPr>
              <a:t> </a:t>
            </a:r>
            <a:endParaRPr lang="es-PR" sz="2000" b="1" u="sng" dirty="0" smtClean="0">
              <a:latin typeface="Comic Sans MS" panose="030F0702030302020204" pitchFamily="66" charset="0"/>
              <a:hlinkClick r:id="rId5"/>
            </a:endParaRPr>
          </a:p>
          <a:p>
            <a:r>
              <a:rPr lang="es-PR" sz="2000" b="1" u="sng" dirty="0" smtClean="0">
                <a:latin typeface="Comic Sans MS" panose="030F0702030302020204" pitchFamily="66" charset="0"/>
                <a:hlinkClick r:id="rId5"/>
              </a:rPr>
              <a:t>Fecundidad </a:t>
            </a:r>
            <a:r>
              <a:rPr lang="es-PR" sz="2000" b="1" u="sng" dirty="0">
                <a:latin typeface="Comic Sans MS" panose="030F0702030302020204" pitchFamily="66" charset="0"/>
                <a:hlinkClick r:id="rId5"/>
              </a:rPr>
              <a:t>ampliada</a:t>
            </a:r>
            <a:r>
              <a:rPr lang="es-PR" sz="2000" b="1" dirty="0">
                <a:latin typeface="Comic Sans MS" panose="030F0702030302020204" pitchFamily="66" charset="0"/>
              </a:rPr>
              <a:t> [178-184]</a:t>
            </a:r>
            <a:endParaRPr lang="en-US" sz="2000" b="1" dirty="0">
              <a:latin typeface="Comic Sans MS" panose="030F0702030302020204" pitchFamily="66" charset="0"/>
            </a:endParaRPr>
          </a:p>
          <a:p>
            <a:r>
              <a:rPr lang="es-PR" sz="2000" b="1" i="1" u="sng" dirty="0">
                <a:latin typeface="Comic Sans MS" panose="030F0702030302020204" pitchFamily="66" charset="0"/>
                <a:hlinkClick r:id="rId6"/>
              </a:rPr>
              <a:t>Discernir el cuerpo</a:t>
            </a:r>
            <a:r>
              <a:rPr lang="es-PR" sz="2000" b="1" dirty="0">
                <a:latin typeface="Comic Sans MS" panose="030F0702030302020204" pitchFamily="66" charset="0"/>
              </a:rPr>
              <a:t> [</a:t>
            </a:r>
            <a:r>
              <a:rPr lang="es-PR" sz="2000" b="1" dirty="0" smtClean="0">
                <a:latin typeface="Comic Sans MS" panose="030F0702030302020204" pitchFamily="66" charset="0"/>
              </a:rPr>
              <a:t>185-186</a:t>
            </a:r>
            <a:r>
              <a:rPr lang="es-PR" sz="2000" b="1" dirty="0">
                <a:latin typeface="Comic Sans MS" panose="030F0702030302020204" pitchFamily="66" charset="0"/>
              </a:rPr>
              <a:t>]</a:t>
            </a:r>
            <a:endParaRPr lang="en-US" sz="2000" b="1" dirty="0">
              <a:latin typeface="Comic Sans MS" panose="030F0702030302020204" pitchFamily="66" charset="0"/>
            </a:endParaRPr>
          </a:p>
          <a:p>
            <a:endParaRPr lang="en-US" sz="2000" b="1" dirty="0">
              <a:latin typeface="Comic Sans MS" panose="030F0702030302020204" pitchFamily="66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s-PR" sz="2000" b="1" u="sng" dirty="0" smtClean="0">
                <a:latin typeface="Comic Sans MS" panose="030F0702030302020204" pitchFamily="66" charset="0"/>
                <a:hlinkClick r:id="rId7"/>
              </a:rPr>
              <a:t>La </a:t>
            </a:r>
            <a:r>
              <a:rPr lang="es-PR" sz="2000" b="1" u="sng" dirty="0">
                <a:latin typeface="Comic Sans MS" panose="030F0702030302020204" pitchFamily="66" charset="0"/>
                <a:hlinkClick r:id="rId7"/>
              </a:rPr>
              <a:t>vida en la familia grande</a:t>
            </a:r>
            <a:r>
              <a:rPr lang="es-PR" sz="2000" b="1" dirty="0">
                <a:latin typeface="Comic Sans MS" panose="030F0702030302020204" pitchFamily="66" charset="0"/>
              </a:rPr>
              <a:t> [187]</a:t>
            </a:r>
            <a:endParaRPr lang="en-US" sz="2000" b="1" dirty="0">
              <a:latin typeface="Comic Sans MS" panose="030F0702030302020204" pitchFamily="66" charset="0"/>
            </a:endParaRPr>
          </a:p>
          <a:p>
            <a:r>
              <a:rPr lang="es-PR" sz="2000" b="1" i="1" u="sng" dirty="0">
                <a:latin typeface="Comic Sans MS" panose="030F0702030302020204" pitchFamily="66" charset="0"/>
                <a:hlinkClick r:id="rId8"/>
              </a:rPr>
              <a:t>Ser hijos</a:t>
            </a:r>
            <a:r>
              <a:rPr lang="es-PR" sz="2000" b="1" dirty="0">
                <a:latin typeface="Comic Sans MS" panose="030F0702030302020204" pitchFamily="66" charset="0"/>
              </a:rPr>
              <a:t> [188-190]</a:t>
            </a:r>
            <a:br>
              <a:rPr lang="es-PR" sz="2000" b="1" dirty="0">
                <a:latin typeface="Comic Sans MS" panose="030F0702030302020204" pitchFamily="66" charset="0"/>
              </a:rPr>
            </a:br>
            <a:endParaRPr lang="es-PR" sz="2000" b="1" dirty="0" smtClean="0">
              <a:latin typeface="Comic Sans MS" panose="030F0702030302020204" pitchFamily="66" charset="0"/>
            </a:endParaRPr>
          </a:p>
          <a:p>
            <a:r>
              <a:rPr lang="es-PR" sz="2000" b="1" i="1" u="sng" dirty="0" smtClean="0">
                <a:latin typeface="Comic Sans MS" panose="030F0702030302020204" pitchFamily="66" charset="0"/>
                <a:hlinkClick r:id="rId9"/>
              </a:rPr>
              <a:t>Los </a:t>
            </a:r>
            <a:r>
              <a:rPr lang="es-PR" sz="2000" b="1" i="1" u="sng" dirty="0">
                <a:latin typeface="Comic Sans MS" panose="030F0702030302020204" pitchFamily="66" charset="0"/>
                <a:hlinkClick r:id="rId9"/>
              </a:rPr>
              <a:t>ancianos</a:t>
            </a:r>
            <a:r>
              <a:rPr lang="es-PR" sz="2000" b="1" dirty="0">
                <a:latin typeface="Comic Sans MS" panose="030F0702030302020204" pitchFamily="66" charset="0"/>
              </a:rPr>
              <a:t> [191-193]</a:t>
            </a:r>
            <a:br>
              <a:rPr lang="es-PR" sz="2000" b="1" dirty="0">
                <a:latin typeface="Comic Sans MS" panose="030F0702030302020204" pitchFamily="66" charset="0"/>
              </a:rPr>
            </a:br>
            <a:endParaRPr lang="es-PR" sz="2000" b="1" dirty="0" smtClean="0">
              <a:latin typeface="Comic Sans MS" panose="030F0702030302020204" pitchFamily="66" charset="0"/>
            </a:endParaRPr>
          </a:p>
          <a:p>
            <a:r>
              <a:rPr lang="es-PR" sz="2000" b="1" i="1" u="sng" dirty="0" smtClean="0">
                <a:latin typeface="Comic Sans MS" panose="030F0702030302020204" pitchFamily="66" charset="0"/>
                <a:hlinkClick r:id="rId10"/>
              </a:rPr>
              <a:t>Ser </a:t>
            </a:r>
            <a:r>
              <a:rPr lang="es-PR" sz="2000" b="1" i="1" u="sng" dirty="0">
                <a:latin typeface="Comic Sans MS" panose="030F0702030302020204" pitchFamily="66" charset="0"/>
                <a:hlinkClick r:id="rId10"/>
              </a:rPr>
              <a:t>hermanos</a:t>
            </a:r>
            <a:r>
              <a:rPr lang="es-PR" sz="2000" b="1" dirty="0">
                <a:latin typeface="Comic Sans MS" panose="030F0702030302020204" pitchFamily="66" charset="0"/>
              </a:rPr>
              <a:t> [194-195]</a:t>
            </a:r>
            <a:br>
              <a:rPr lang="es-PR" sz="2000" b="1" dirty="0">
                <a:latin typeface="Comic Sans MS" panose="030F0702030302020204" pitchFamily="66" charset="0"/>
              </a:rPr>
            </a:br>
            <a:endParaRPr lang="es-PR" sz="2000" b="1" dirty="0" smtClean="0">
              <a:latin typeface="Comic Sans MS" panose="030F0702030302020204" pitchFamily="66" charset="0"/>
            </a:endParaRPr>
          </a:p>
          <a:p>
            <a:r>
              <a:rPr lang="es-PR" sz="2000" b="1" i="1" u="sng" dirty="0" smtClean="0">
                <a:latin typeface="Comic Sans MS" panose="030F0702030302020204" pitchFamily="66" charset="0"/>
                <a:hlinkClick r:id="rId11"/>
              </a:rPr>
              <a:t>Un </a:t>
            </a:r>
            <a:r>
              <a:rPr lang="es-PR" sz="2000" b="1" i="1" u="sng" dirty="0">
                <a:latin typeface="Comic Sans MS" panose="030F0702030302020204" pitchFamily="66" charset="0"/>
                <a:hlinkClick r:id="rId11"/>
              </a:rPr>
              <a:t>corazón grande</a:t>
            </a:r>
            <a:r>
              <a:rPr lang="es-PR" sz="2000" b="1" dirty="0">
                <a:latin typeface="Comic Sans MS" panose="030F0702030302020204" pitchFamily="66" charset="0"/>
              </a:rPr>
              <a:t> [</a:t>
            </a:r>
            <a:r>
              <a:rPr lang="es-PR" sz="2000" b="1" dirty="0" smtClean="0">
                <a:latin typeface="Comic Sans MS" panose="030F0702030302020204" pitchFamily="66" charset="0"/>
              </a:rPr>
              <a:t>196-198</a:t>
            </a:r>
            <a:endParaRPr lang="en-US" sz="2000" b="1" dirty="0">
              <a:latin typeface="Comic Sans MS" panose="030F0702030302020204" pitchFamily="66" charset="0"/>
            </a:endParaRPr>
          </a:p>
          <a:p>
            <a:endParaRPr lang="en-US" sz="20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2255" y="5611184"/>
            <a:ext cx="4253023" cy="105727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2293" y="741335"/>
            <a:ext cx="14047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FF00"/>
                </a:solidFill>
                <a:latin typeface="Comic Sans MS" panose="030F0702030302020204" pitchFamily="66" charset="0"/>
              </a:rPr>
              <a:t>Juzgar</a:t>
            </a:r>
            <a:endParaRPr lang="es-PR" sz="2800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7893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2738" y="155501"/>
            <a:ext cx="9736181" cy="1248296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algn="ctr"/>
            <a:r>
              <a:rPr lang="es-PR" sz="3100" b="1" u="sng" dirty="0" smtClean="0">
                <a:latin typeface="Comic Sans MS" panose="030F0702030302020204" pitchFamily="66" charset="0"/>
                <a:hlinkClick r:id="rId2"/>
              </a:rPr>
              <a:t>Capítulo sexto</a:t>
            </a:r>
            <a:br>
              <a:rPr lang="es-PR" sz="3100" b="1" u="sng" dirty="0" smtClean="0">
                <a:latin typeface="Comic Sans MS" panose="030F0702030302020204" pitchFamily="66" charset="0"/>
                <a:hlinkClick r:id="rId2"/>
              </a:rPr>
            </a:br>
            <a:r>
              <a:rPr lang="es-PR" sz="3100" b="1" u="sng" dirty="0" smtClean="0">
                <a:latin typeface="Comic Sans MS" panose="030F0702030302020204" pitchFamily="66" charset="0"/>
                <a:hlinkClick r:id="rId2"/>
              </a:rPr>
              <a:t>ALGUNAS PERSPECTIVAS PASTORALES</a:t>
            </a:r>
            <a:r>
              <a:rPr lang="en-US" sz="2000" b="1" dirty="0" smtClean="0">
                <a:latin typeface="Comic Sans MS" panose="030F0702030302020204" pitchFamily="66" charset="0"/>
              </a:rPr>
              <a:t/>
            </a:r>
            <a:br>
              <a:rPr lang="en-US" sz="2000" b="1" dirty="0" smtClean="0">
                <a:latin typeface="Comic Sans MS" panose="030F0702030302020204" pitchFamily="66" charset="0"/>
              </a:rPr>
            </a:br>
            <a:endParaRPr lang="en-US" sz="2000" b="1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04730" y="1708597"/>
            <a:ext cx="4313864" cy="3777622"/>
          </a:xfrm>
        </p:spPr>
        <p:txBody>
          <a:bodyPr>
            <a:noAutofit/>
          </a:bodyPr>
          <a:lstStyle/>
          <a:p>
            <a:r>
              <a:rPr lang="es-PR" sz="2400" b="1" u="sng" dirty="0" smtClean="0">
                <a:latin typeface="Comic Sans MS" panose="030F0702030302020204" pitchFamily="66" charset="0"/>
                <a:hlinkClick r:id="rId3"/>
              </a:rPr>
              <a:t>Anunciar </a:t>
            </a:r>
            <a:r>
              <a:rPr lang="es-PR" sz="2400" b="1" u="sng" dirty="0">
                <a:latin typeface="Comic Sans MS" panose="030F0702030302020204" pitchFamily="66" charset="0"/>
                <a:hlinkClick r:id="rId3"/>
              </a:rPr>
              <a:t>el Evangelio de la familia hoy</a:t>
            </a:r>
            <a:r>
              <a:rPr lang="es-PR" sz="2400" b="1" dirty="0">
                <a:latin typeface="Comic Sans MS" panose="030F0702030302020204" pitchFamily="66" charset="0"/>
              </a:rPr>
              <a:t> [200-204]</a:t>
            </a:r>
            <a:endParaRPr lang="en-US" sz="2400" b="1" dirty="0">
              <a:latin typeface="Comic Sans MS" panose="030F0702030302020204" pitchFamily="66" charset="0"/>
            </a:endParaRPr>
          </a:p>
          <a:p>
            <a:r>
              <a:rPr lang="es-PR" sz="2400" b="1" u="sng" dirty="0">
                <a:latin typeface="Comic Sans MS" panose="030F0702030302020204" pitchFamily="66" charset="0"/>
                <a:hlinkClick r:id="rId4"/>
              </a:rPr>
              <a:t>Guiar a los prometidos en el camino de preparación al matrimonio</a:t>
            </a:r>
            <a:r>
              <a:rPr lang="es-PR" sz="2400" b="1" dirty="0">
                <a:latin typeface="Comic Sans MS" panose="030F0702030302020204" pitchFamily="66" charset="0"/>
              </a:rPr>
              <a:t> [205-211]</a:t>
            </a:r>
            <a:endParaRPr lang="en-US" sz="2400" b="1" dirty="0">
              <a:latin typeface="Comic Sans MS" panose="030F0702030302020204" pitchFamily="66" charset="0"/>
            </a:endParaRPr>
          </a:p>
          <a:p>
            <a:r>
              <a:rPr lang="en-US" sz="2400" b="1" i="1" u="sng" dirty="0" err="1">
                <a:latin typeface="Comic Sans MS" panose="030F0702030302020204" pitchFamily="66" charset="0"/>
                <a:hlinkClick r:id="rId5"/>
              </a:rPr>
              <a:t>Preparación</a:t>
            </a:r>
            <a:r>
              <a:rPr lang="en-US" sz="2400" b="1" i="1" u="sng" dirty="0">
                <a:latin typeface="Comic Sans MS" panose="030F0702030302020204" pitchFamily="66" charset="0"/>
                <a:hlinkClick r:id="rId5"/>
              </a:rPr>
              <a:t> de la </a:t>
            </a:r>
            <a:r>
              <a:rPr lang="en-US" sz="2400" b="1" i="1" u="sng" dirty="0" err="1">
                <a:latin typeface="Comic Sans MS" panose="030F0702030302020204" pitchFamily="66" charset="0"/>
                <a:hlinkClick r:id="rId5"/>
              </a:rPr>
              <a:t>celebración</a:t>
            </a:r>
            <a:r>
              <a:rPr lang="en-US" sz="2400" b="1" dirty="0">
                <a:latin typeface="Comic Sans MS" panose="030F0702030302020204" pitchFamily="66" charset="0"/>
              </a:rPr>
              <a:t> [212-216]</a:t>
            </a:r>
          </a:p>
          <a:p>
            <a:r>
              <a:rPr lang="es-PR" sz="2400" b="1" u="sng" dirty="0">
                <a:latin typeface="Comic Sans MS" panose="030F0702030302020204" pitchFamily="66" charset="0"/>
                <a:hlinkClick r:id="rId6"/>
              </a:rPr>
              <a:t>Acompañar en los primeros años de la vida matrimonial</a:t>
            </a:r>
            <a:r>
              <a:rPr lang="es-PR" sz="2400" b="1" dirty="0">
                <a:latin typeface="Comic Sans MS" panose="030F0702030302020204" pitchFamily="66" charset="0"/>
              </a:rPr>
              <a:t> [</a:t>
            </a:r>
            <a:r>
              <a:rPr lang="es-PR" sz="2400" b="1" dirty="0" smtClean="0">
                <a:latin typeface="Comic Sans MS" panose="030F0702030302020204" pitchFamily="66" charset="0"/>
              </a:rPr>
              <a:t>217-222</a:t>
            </a:r>
          </a:p>
          <a:p>
            <a:r>
              <a:rPr lang="es-PR" sz="2400" b="1" i="1" u="sng" dirty="0" smtClean="0">
                <a:latin typeface="Comic Sans MS" panose="030F0702030302020204" pitchFamily="66" charset="0"/>
                <a:hlinkClick r:id="rId7"/>
              </a:rPr>
              <a:t>Algunos </a:t>
            </a:r>
            <a:r>
              <a:rPr lang="es-PR" sz="2400" b="1" i="1" u="sng" dirty="0">
                <a:latin typeface="Comic Sans MS" panose="030F0702030302020204" pitchFamily="66" charset="0"/>
                <a:hlinkClick r:id="rId7"/>
              </a:rPr>
              <a:t>recursos</a:t>
            </a:r>
            <a:r>
              <a:rPr lang="es-PR" sz="2400" b="1" dirty="0">
                <a:latin typeface="Comic Sans MS" panose="030F0702030302020204" pitchFamily="66" charset="0"/>
              </a:rPr>
              <a:t> [223-230]</a:t>
            </a:r>
            <a:endParaRPr lang="en-US" sz="2400" b="1" dirty="0">
              <a:latin typeface="Comic Sans MS" panose="030F0702030302020204" pitchFamily="66" charset="0"/>
            </a:endParaRPr>
          </a:p>
          <a:p>
            <a:endParaRPr lang="en-US" sz="2400" b="1" dirty="0">
              <a:latin typeface="Comic Sans MS" panose="030F0702030302020204" pitchFamily="66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7190747" y="1708597"/>
            <a:ext cx="4313864" cy="4195247"/>
          </a:xfrm>
        </p:spPr>
        <p:txBody>
          <a:bodyPr>
            <a:normAutofit fontScale="92500" lnSpcReduction="10000"/>
          </a:bodyPr>
          <a:lstStyle/>
          <a:p>
            <a:r>
              <a:rPr lang="es-PR" sz="2400" b="1" u="sng" dirty="0" smtClean="0">
                <a:latin typeface="Comic Sans MS" panose="030F0702030302020204" pitchFamily="66" charset="0"/>
                <a:hlinkClick r:id="rId8"/>
              </a:rPr>
              <a:t>Iluminar </a:t>
            </a:r>
            <a:r>
              <a:rPr lang="es-PR" sz="2400" b="1" u="sng" dirty="0">
                <a:latin typeface="Comic Sans MS" panose="030F0702030302020204" pitchFamily="66" charset="0"/>
                <a:hlinkClick r:id="rId8"/>
              </a:rPr>
              <a:t>crisis, angustias y dificultades</a:t>
            </a:r>
            <a:r>
              <a:rPr lang="es-PR" sz="2400" b="1" dirty="0">
                <a:latin typeface="Comic Sans MS" panose="030F0702030302020204" pitchFamily="66" charset="0"/>
              </a:rPr>
              <a:t> [231]</a:t>
            </a:r>
            <a:endParaRPr lang="en-US" sz="2400" b="1" dirty="0">
              <a:latin typeface="Comic Sans MS" panose="030F0702030302020204" pitchFamily="66" charset="0"/>
            </a:endParaRPr>
          </a:p>
          <a:p>
            <a:r>
              <a:rPr lang="es-PR" sz="2400" b="1" i="1" u="sng" dirty="0">
                <a:latin typeface="Comic Sans MS" panose="030F0702030302020204" pitchFamily="66" charset="0"/>
                <a:hlinkClick r:id="rId9"/>
              </a:rPr>
              <a:t>El desafío de las crisis</a:t>
            </a:r>
            <a:r>
              <a:rPr lang="es-PR" sz="2400" b="1" dirty="0">
                <a:latin typeface="Comic Sans MS" panose="030F0702030302020204" pitchFamily="66" charset="0"/>
              </a:rPr>
              <a:t> [232-238]</a:t>
            </a:r>
            <a:r>
              <a:rPr lang="es-PR" sz="2400" b="1" i="1" dirty="0">
                <a:latin typeface="Comic Sans MS" panose="030F0702030302020204" pitchFamily="66" charset="0"/>
              </a:rPr>
              <a:t/>
            </a:r>
            <a:br>
              <a:rPr lang="es-PR" sz="2400" b="1" i="1" dirty="0">
                <a:latin typeface="Comic Sans MS" panose="030F0702030302020204" pitchFamily="66" charset="0"/>
              </a:rPr>
            </a:br>
            <a:r>
              <a:rPr lang="es-PR" sz="2400" b="1" i="1" u="sng" dirty="0">
                <a:latin typeface="Comic Sans MS" panose="030F0702030302020204" pitchFamily="66" charset="0"/>
                <a:hlinkClick r:id="rId10"/>
              </a:rPr>
              <a:t>Viejas heridas</a:t>
            </a:r>
            <a:r>
              <a:rPr lang="es-PR" sz="2400" b="1" dirty="0">
                <a:latin typeface="Comic Sans MS" panose="030F0702030302020204" pitchFamily="66" charset="0"/>
              </a:rPr>
              <a:t> [</a:t>
            </a:r>
            <a:r>
              <a:rPr lang="es-PR" sz="2400" b="1" dirty="0" smtClean="0">
                <a:latin typeface="Comic Sans MS" panose="030F0702030302020204" pitchFamily="66" charset="0"/>
              </a:rPr>
              <a:t>239-240]</a:t>
            </a:r>
          </a:p>
          <a:p>
            <a:r>
              <a:rPr lang="es-PR" sz="2400" b="1" i="1" u="sng" dirty="0" smtClean="0">
                <a:latin typeface="Comic Sans MS" panose="030F0702030302020204" pitchFamily="66" charset="0"/>
                <a:hlinkClick r:id="rId11"/>
              </a:rPr>
              <a:t>Acompañar </a:t>
            </a:r>
            <a:r>
              <a:rPr lang="es-PR" sz="2400" b="1" i="1" u="sng" dirty="0">
                <a:latin typeface="Comic Sans MS" panose="030F0702030302020204" pitchFamily="66" charset="0"/>
                <a:hlinkClick r:id="rId11"/>
              </a:rPr>
              <a:t>después de rupturas y divorcios</a:t>
            </a:r>
            <a:r>
              <a:rPr lang="es-PR" sz="2400" b="1" dirty="0">
                <a:latin typeface="Comic Sans MS" panose="030F0702030302020204" pitchFamily="66" charset="0"/>
              </a:rPr>
              <a:t> [241-246]</a:t>
            </a:r>
            <a:br>
              <a:rPr lang="es-PR" sz="2400" b="1" dirty="0">
                <a:latin typeface="Comic Sans MS" panose="030F0702030302020204" pitchFamily="66" charset="0"/>
              </a:rPr>
            </a:br>
            <a:r>
              <a:rPr lang="es-PR" sz="2400" b="1" i="1" u="sng" dirty="0">
                <a:latin typeface="Comic Sans MS" panose="030F0702030302020204" pitchFamily="66" charset="0"/>
                <a:hlinkClick r:id="rId12"/>
              </a:rPr>
              <a:t>Algunas situaciones complejas</a:t>
            </a:r>
            <a:r>
              <a:rPr lang="es-PR" sz="2400" b="1" dirty="0">
                <a:latin typeface="Comic Sans MS" panose="030F0702030302020204" pitchFamily="66" charset="0"/>
              </a:rPr>
              <a:t> [247-252]</a:t>
            </a:r>
            <a:endParaRPr lang="en-US" sz="2400" b="1" dirty="0">
              <a:latin typeface="Comic Sans MS" panose="030F0702030302020204" pitchFamily="66" charset="0"/>
            </a:endParaRPr>
          </a:p>
          <a:p>
            <a:r>
              <a:rPr lang="es-PR" sz="2400" b="1" u="sng" dirty="0">
                <a:latin typeface="Comic Sans MS" panose="030F0702030302020204" pitchFamily="66" charset="0"/>
                <a:hlinkClick r:id="rId13"/>
              </a:rPr>
              <a:t>Cuando la muerte clava su aguijón</a:t>
            </a:r>
            <a:r>
              <a:rPr lang="es-PR" sz="2400" b="1" dirty="0">
                <a:latin typeface="Comic Sans MS" panose="030F0702030302020204" pitchFamily="66" charset="0"/>
              </a:rPr>
              <a:t> [253-258]</a:t>
            </a:r>
            <a:endParaRPr lang="en-US" sz="2400" b="1" dirty="0">
              <a:latin typeface="Comic Sans MS" panose="030F0702030302020204" pitchFamily="66" charset="0"/>
            </a:endParaRPr>
          </a:p>
          <a:p>
            <a:endParaRPr lang="en-US" dirty="0"/>
          </a:p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6272" y="5089873"/>
            <a:ext cx="1514475" cy="140229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TextBox 8"/>
          <p:cNvSpPr txBox="1"/>
          <p:nvPr/>
        </p:nvSpPr>
        <p:spPr>
          <a:xfrm>
            <a:off x="0" y="624110"/>
            <a:ext cx="14047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FF00"/>
                </a:solidFill>
                <a:latin typeface="Comic Sans MS" panose="030F0702030302020204" pitchFamily="66" charset="0"/>
              </a:rPr>
              <a:t>Actuar</a:t>
            </a:r>
            <a:endParaRPr lang="es-PR" sz="2800" b="1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5851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3368" y="368737"/>
            <a:ext cx="8911687" cy="1048171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algn="ctr"/>
            <a:r>
              <a:rPr lang="es-PR" sz="2400" b="1" u="sng" dirty="0" smtClean="0">
                <a:latin typeface="Comic Sans MS" panose="030F0702030302020204" pitchFamily="66" charset="0"/>
                <a:hlinkClick r:id="rId2"/>
              </a:rPr>
              <a:t>Capítulo séptimo</a:t>
            </a:r>
            <a:br>
              <a:rPr lang="es-PR" sz="2400" b="1" u="sng" dirty="0" smtClean="0">
                <a:latin typeface="Comic Sans MS" panose="030F0702030302020204" pitchFamily="66" charset="0"/>
                <a:hlinkClick r:id="rId2"/>
              </a:rPr>
            </a:br>
            <a:r>
              <a:rPr lang="es-PR" sz="2400" b="1" u="sng" dirty="0" smtClean="0">
                <a:latin typeface="Comic Sans MS" panose="030F0702030302020204" pitchFamily="66" charset="0"/>
                <a:hlinkClick r:id="rId2"/>
              </a:rPr>
              <a:t>FORTALECER LA EDUCACIÓN DE LOS HIJOS</a:t>
            </a:r>
            <a:r>
              <a:rPr lang="en-US" sz="2800" dirty="0" smtClean="0">
                <a:latin typeface="Comic Sans MS" panose="030F0702030302020204" pitchFamily="66" charset="0"/>
              </a:rPr>
              <a:t/>
            </a:r>
            <a:br>
              <a:rPr lang="en-US" sz="2800" dirty="0" smtClean="0">
                <a:latin typeface="Comic Sans MS" panose="030F0702030302020204" pitchFamily="66" charset="0"/>
              </a:rPr>
            </a:br>
            <a:endParaRPr lang="en-US" sz="28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68843" y="2133600"/>
            <a:ext cx="4934233" cy="3777622"/>
          </a:xfrm>
        </p:spPr>
        <p:txBody>
          <a:bodyPr>
            <a:normAutofit/>
          </a:bodyPr>
          <a:lstStyle/>
          <a:p>
            <a:r>
              <a:rPr lang="es-PR" sz="2000" b="1" u="sng" dirty="0" smtClean="0">
                <a:latin typeface="Comic Sans MS" panose="030F0702030302020204" pitchFamily="66" charset="0"/>
                <a:hlinkClick r:id="rId3"/>
              </a:rPr>
              <a:t>¿</a:t>
            </a:r>
            <a:r>
              <a:rPr lang="es-PR" sz="2000" b="1" u="sng" dirty="0">
                <a:latin typeface="Comic Sans MS" panose="030F0702030302020204" pitchFamily="66" charset="0"/>
                <a:hlinkClick r:id="rId3"/>
              </a:rPr>
              <a:t>Dónde están los hijos?</a:t>
            </a:r>
            <a:r>
              <a:rPr lang="es-PR" sz="2000" b="1" dirty="0">
                <a:latin typeface="Comic Sans MS" panose="030F0702030302020204" pitchFamily="66" charset="0"/>
              </a:rPr>
              <a:t> [260-262]</a:t>
            </a:r>
            <a:br>
              <a:rPr lang="es-PR" sz="2000" b="1" dirty="0">
                <a:latin typeface="Comic Sans MS" panose="030F0702030302020204" pitchFamily="66" charset="0"/>
              </a:rPr>
            </a:br>
            <a:endParaRPr lang="es-PR" sz="2000" b="1" dirty="0" smtClean="0">
              <a:latin typeface="Comic Sans MS" panose="030F0702030302020204" pitchFamily="66" charset="0"/>
            </a:endParaRPr>
          </a:p>
          <a:p>
            <a:r>
              <a:rPr lang="es-PR" sz="2000" b="1" dirty="0" smtClean="0">
                <a:latin typeface="Comic Sans MS" panose="030F0702030302020204" pitchFamily="66" charset="0"/>
                <a:hlinkClick r:id="rId4"/>
              </a:rPr>
              <a:t>Formación </a:t>
            </a:r>
            <a:r>
              <a:rPr lang="es-PR" sz="2000" b="1" dirty="0">
                <a:latin typeface="Comic Sans MS" panose="030F0702030302020204" pitchFamily="66" charset="0"/>
                <a:hlinkClick r:id="rId4"/>
              </a:rPr>
              <a:t>ética de los hijos</a:t>
            </a:r>
            <a:r>
              <a:rPr lang="es-PR" sz="2000" b="1" dirty="0">
                <a:latin typeface="Comic Sans MS" panose="030F0702030302020204" pitchFamily="66" charset="0"/>
              </a:rPr>
              <a:t> [263-267]</a:t>
            </a:r>
            <a:br>
              <a:rPr lang="es-PR" sz="2000" b="1" dirty="0">
                <a:latin typeface="Comic Sans MS" panose="030F0702030302020204" pitchFamily="66" charset="0"/>
              </a:rPr>
            </a:br>
            <a:endParaRPr lang="es-PR" sz="2000" b="1" dirty="0" smtClean="0">
              <a:latin typeface="Comic Sans MS" panose="030F0702030302020204" pitchFamily="66" charset="0"/>
            </a:endParaRPr>
          </a:p>
          <a:p>
            <a:r>
              <a:rPr lang="es-PR" sz="2000" b="1" u="sng" dirty="0" smtClean="0">
                <a:latin typeface="Comic Sans MS" panose="030F0702030302020204" pitchFamily="66" charset="0"/>
                <a:hlinkClick r:id="rId5"/>
              </a:rPr>
              <a:t>Valor </a:t>
            </a:r>
            <a:r>
              <a:rPr lang="es-PR" sz="2000" b="1" u="sng" dirty="0">
                <a:latin typeface="Comic Sans MS" panose="030F0702030302020204" pitchFamily="66" charset="0"/>
                <a:hlinkClick r:id="rId5"/>
              </a:rPr>
              <a:t>de la sanción como estímulo</a:t>
            </a:r>
            <a:r>
              <a:rPr lang="es-PR" sz="2000" b="1" dirty="0">
                <a:latin typeface="Comic Sans MS" panose="030F0702030302020204" pitchFamily="66" charset="0"/>
              </a:rPr>
              <a:t> [268-270]</a:t>
            </a:r>
            <a:br>
              <a:rPr lang="es-PR" sz="2000" b="1" dirty="0">
                <a:latin typeface="Comic Sans MS" panose="030F0702030302020204" pitchFamily="66" charset="0"/>
              </a:rPr>
            </a:br>
            <a:endParaRPr lang="es-PR" sz="2000" b="1" dirty="0" smtClean="0">
              <a:latin typeface="Comic Sans MS" panose="030F0702030302020204" pitchFamily="66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s-PR" sz="2000" b="1" u="sng" dirty="0">
                <a:latin typeface="Comic Sans MS" panose="030F0702030302020204" pitchFamily="66" charset="0"/>
                <a:hlinkClick r:id="rId6"/>
              </a:rPr>
              <a:t>Paciente realismo</a:t>
            </a:r>
            <a:r>
              <a:rPr lang="es-PR" sz="2000" b="1" dirty="0">
                <a:latin typeface="Comic Sans MS" panose="030F0702030302020204" pitchFamily="66" charset="0"/>
              </a:rPr>
              <a:t> [271-273]</a:t>
            </a:r>
            <a:br>
              <a:rPr lang="es-PR" sz="2000" b="1" dirty="0">
                <a:latin typeface="Comic Sans MS" panose="030F0702030302020204" pitchFamily="66" charset="0"/>
              </a:rPr>
            </a:br>
            <a:endParaRPr lang="es-PR" sz="2000" b="1" dirty="0">
              <a:latin typeface="Comic Sans MS" panose="030F0702030302020204" pitchFamily="66" charset="0"/>
            </a:endParaRPr>
          </a:p>
          <a:p>
            <a:r>
              <a:rPr lang="es-PR" sz="2000" b="1" u="sng" dirty="0">
                <a:latin typeface="Comic Sans MS" panose="030F0702030302020204" pitchFamily="66" charset="0"/>
                <a:hlinkClick r:id="rId7"/>
              </a:rPr>
              <a:t>La vida familiar como contexto educativo</a:t>
            </a:r>
            <a:r>
              <a:rPr lang="es-PR" sz="2000" b="1" dirty="0">
                <a:latin typeface="Comic Sans MS" panose="030F0702030302020204" pitchFamily="66" charset="0"/>
              </a:rPr>
              <a:t> [274-279]</a:t>
            </a:r>
            <a:br>
              <a:rPr lang="es-PR" sz="2000" b="1" dirty="0">
                <a:latin typeface="Comic Sans MS" panose="030F0702030302020204" pitchFamily="66" charset="0"/>
              </a:rPr>
            </a:br>
            <a:endParaRPr lang="es-PR" sz="2000" b="1" dirty="0">
              <a:latin typeface="Comic Sans MS" panose="030F0702030302020204" pitchFamily="66" charset="0"/>
            </a:endParaRPr>
          </a:p>
          <a:p>
            <a:r>
              <a:rPr lang="es-PR" sz="2000" b="1" u="sng" dirty="0">
                <a:latin typeface="Comic Sans MS" panose="030F0702030302020204" pitchFamily="66" charset="0"/>
                <a:hlinkClick r:id="rId8"/>
              </a:rPr>
              <a:t>Sí a la educación sexual</a:t>
            </a:r>
            <a:r>
              <a:rPr lang="es-PR" sz="2000" b="1" dirty="0">
                <a:latin typeface="Comic Sans MS" panose="030F0702030302020204" pitchFamily="66" charset="0"/>
              </a:rPr>
              <a:t> [280-286]</a:t>
            </a:r>
            <a:br>
              <a:rPr lang="es-PR" sz="2000" b="1" dirty="0">
                <a:latin typeface="Comic Sans MS" panose="030F0702030302020204" pitchFamily="66" charset="0"/>
              </a:rPr>
            </a:br>
            <a:r>
              <a:rPr lang="es-PR" sz="2000" b="1" u="sng" dirty="0">
                <a:latin typeface="Comic Sans MS" panose="030F0702030302020204" pitchFamily="66" charset="0"/>
                <a:hlinkClick r:id="rId9"/>
              </a:rPr>
              <a:t>Transmitir la fe</a:t>
            </a:r>
            <a:r>
              <a:rPr lang="es-PR" sz="2000" b="1" dirty="0">
                <a:latin typeface="Comic Sans MS" panose="030F0702030302020204" pitchFamily="66" charset="0"/>
              </a:rPr>
              <a:t> [287-290</a:t>
            </a:r>
            <a:r>
              <a:rPr lang="es-PR" sz="2000" dirty="0">
                <a:latin typeface="Comic Sans MS" panose="030F0702030302020204" pitchFamily="66" charset="0"/>
              </a:rPr>
              <a:t>]</a:t>
            </a:r>
            <a:endParaRPr lang="en-US" sz="2000" dirty="0">
              <a:latin typeface="Comic Sans MS" panose="030F0702030302020204" pitchFamily="66" charset="0"/>
            </a:endParaRPr>
          </a:p>
          <a:p>
            <a:endParaRPr lang="en-US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374" y="4647346"/>
            <a:ext cx="1514475" cy="140229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0" y="624110"/>
            <a:ext cx="14047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FF00"/>
                </a:solidFill>
                <a:latin typeface="Comic Sans MS" panose="030F0702030302020204" pitchFamily="66" charset="0"/>
              </a:rPr>
              <a:t>Actuar</a:t>
            </a:r>
            <a:endParaRPr lang="es-PR" sz="2800" b="1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275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3831" y="159150"/>
            <a:ext cx="8911687" cy="1527981"/>
          </a:xfrm>
          <a:solidFill>
            <a:srgbClr val="FFFF00"/>
          </a:solidFill>
        </p:spPr>
        <p:txBody>
          <a:bodyPr>
            <a:noAutofit/>
          </a:bodyPr>
          <a:lstStyle/>
          <a:p>
            <a:pPr algn="ctr"/>
            <a:r>
              <a:rPr lang="es-PR" sz="2800" b="1" u="sng" dirty="0" smtClean="0">
                <a:latin typeface="Comic Sans MS" panose="030F0702030302020204" pitchFamily="66" charset="0"/>
                <a:hlinkClick r:id="rId2"/>
              </a:rPr>
              <a:t>Capítulo octavo</a:t>
            </a:r>
            <a:br>
              <a:rPr lang="es-PR" sz="2800" b="1" u="sng" dirty="0" smtClean="0">
                <a:latin typeface="Comic Sans MS" panose="030F0702030302020204" pitchFamily="66" charset="0"/>
                <a:hlinkClick r:id="rId2"/>
              </a:rPr>
            </a:br>
            <a:r>
              <a:rPr lang="es-PR" sz="2800" b="1" u="sng" dirty="0" smtClean="0">
                <a:solidFill>
                  <a:schemeClr val="tx1"/>
                </a:solidFill>
                <a:latin typeface="Comic Sans MS" panose="030F0702030302020204" pitchFamily="66" charset="0"/>
                <a:hlinkClick r:id="rId2"/>
              </a:rPr>
              <a:t>ACOMPAÑAR, </a:t>
            </a:r>
            <a:r>
              <a:rPr lang="es-PR" sz="2800" b="1" u="sng" dirty="0" smtClean="0">
                <a:latin typeface="Comic Sans MS" panose="030F0702030302020204" pitchFamily="66" charset="0"/>
                <a:hlinkClick r:id="rId2"/>
              </a:rPr>
              <a:t>DISCERNIR                             E INTEGRAR LA FRAGILIDAD</a:t>
            </a:r>
            <a:r>
              <a:rPr lang="en-US" sz="2800" b="1" u="sng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/>
            </a:r>
            <a:br>
              <a:rPr lang="en-US" sz="2800" b="1" u="sng" dirty="0" smtClean="0">
                <a:solidFill>
                  <a:schemeClr val="tx1"/>
                </a:solidFill>
                <a:latin typeface="Comic Sans MS" panose="030F0702030302020204" pitchFamily="66" charset="0"/>
              </a:rPr>
            </a:br>
            <a:endParaRPr lang="en-US" sz="2800" b="1" u="sng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s-PR" sz="2000" b="1" u="sng" dirty="0" smtClean="0">
                <a:latin typeface="Comic Sans MS" panose="030F0702030302020204" pitchFamily="66" charset="0"/>
                <a:hlinkClick r:id="rId3"/>
              </a:rPr>
              <a:t>Gradualidad en la pastoral</a:t>
            </a:r>
            <a:r>
              <a:rPr lang="es-PR" sz="2000" b="1" dirty="0" smtClean="0">
                <a:latin typeface="Comic Sans MS" panose="030F0702030302020204" pitchFamily="66" charset="0"/>
              </a:rPr>
              <a:t> [293-295]</a:t>
            </a:r>
            <a:br>
              <a:rPr lang="es-PR" sz="2000" b="1" dirty="0" smtClean="0">
                <a:latin typeface="Comic Sans MS" panose="030F0702030302020204" pitchFamily="66" charset="0"/>
              </a:rPr>
            </a:br>
            <a:endParaRPr lang="es-PR" sz="2000" b="1" dirty="0" smtClean="0">
              <a:latin typeface="Comic Sans MS" panose="030F0702030302020204" pitchFamily="66" charset="0"/>
            </a:endParaRPr>
          </a:p>
          <a:p>
            <a:r>
              <a:rPr lang="es-PR" sz="2000" b="1" u="sng" dirty="0" smtClean="0">
                <a:latin typeface="Comic Sans MS" panose="030F0702030302020204" pitchFamily="66" charset="0"/>
                <a:hlinkClick r:id="rId4"/>
              </a:rPr>
              <a:t>Discernimiento de las situaciones llamadas «irregulares»</a:t>
            </a:r>
            <a:r>
              <a:rPr lang="es-PR" sz="2000" b="1" dirty="0" smtClean="0">
                <a:latin typeface="Comic Sans MS" panose="030F0702030302020204" pitchFamily="66" charset="0"/>
              </a:rPr>
              <a:t> [296-300]</a:t>
            </a:r>
            <a:br>
              <a:rPr lang="es-PR" sz="2000" b="1" dirty="0" smtClean="0">
                <a:latin typeface="Comic Sans MS" panose="030F0702030302020204" pitchFamily="66" charset="0"/>
              </a:rPr>
            </a:br>
            <a:endParaRPr lang="es-PR" sz="2000" b="1" dirty="0" smtClean="0">
              <a:latin typeface="Comic Sans MS" panose="030F0702030302020204" pitchFamily="66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s-PR" sz="2000" b="1" u="sng" dirty="0">
                <a:latin typeface="Comic Sans MS" panose="030F0702030302020204" pitchFamily="66" charset="0"/>
                <a:hlinkClick r:id="rId5"/>
              </a:rPr>
              <a:t>Circunstancias atenuantes en el discernimiento pastoral</a:t>
            </a:r>
            <a:r>
              <a:rPr lang="es-PR" sz="2000" b="1" dirty="0">
                <a:latin typeface="Comic Sans MS" panose="030F0702030302020204" pitchFamily="66" charset="0"/>
              </a:rPr>
              <a:t> [301-303]</a:t>
            </a:r>
            <a:br>
              <a:rPr lang="es-PR" sz="2000" b="1" dirty="0">
                <a:latin typeface="Comic Sans MS" panose="030F0702030302020204" pitchFamily="66" charset="0"/>
              </a:rPr>
            </a:br>
            <a:endParaRPr lang="es-PR" sz="2000" b="1" dirty="0">
              <a:latin typeface="Comic Sans MS" panose="030F0702030302020204" pitchFamily="66" charset="0"/>
            </a:endParaRPr>
          </a:p>
          <a:p>
            <a:r>
              <a:rPr lang="es-PR" sz="2000" b="1" u="sng" dirty="0">
                <a:latin typeface="Comic Sans MS" panose="030F0702030302020204" pitchFamily="66" charset="0"/>
                <a:hlinkClick r:id="rId6"/>
              </a:rPr>
              <a:t>Normas y discernimiento</a:t>
            </a:r>
            <a:r>
              <a:rPr lang="es-PR" sz="2000" b="1" dirty="0">
                <a:latin typeface="Comic Sans MS" panose="030F0702030302020204" pitchFamily="66" charset="0"/>
              </a:rPr>
              <a:t> [304-306]</a:t>
            </a:r>
            <a:br>
              <a:rPr lang="es-PR" sz="2000" b="1" dirty="0">
                <a:latin typeface="Comic Sans MS" panose="030F0702030302020204" pitchFamily="66" charset="0"/>
              </a:rPr>
            </a:br>
            <a:endParaRPr lang="es-PR" sz="2000" b="1" dirty="0">
              <a:latin typeface="Comic Sans MS" panose="030F0702030302020204" pitchFamily="66" charset="0"/>
            </a:endParaRPr>
          </a:p>
          <a:p>
            <a:r>
              <a:rPr lang="es-PR" sz="2000" b="1" u="sng" dirty="0">
                <a:latin typeface="Comic Sans MS" panose="030F0702030302020204" pitchFamily="66" charset="0"/>
                <a:hlinkClick r:id="rId7"/>
              </a:rPr>
              <a:t>La lógica de la misericordia pastoral</a:t>
            </a:r>
            <a:r>
              <a:rPr lang="es-PR" sz="2000" b="1" dirty="0">
                <a:latin typeface="Comic Sans MS" panose="030F0702030302020204" pitchFamily="66" charset="0"/>
              </a:rPr>
              <a:t> [307-312]</a:t>
            </a:r>
            <a:endParaRPr lang="en-US" sz="2000" b="1" dirty="0">
              <a:latin typeface="Comic Sans MS" panose="030F0702030302020204" pitchFamily="66" charset="0"/>
            </a:endParaRPr>
          </a:p>
          <a:p>
            <a:endParaRPr lang="en-US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8476" y="4343400"/>
            <a:ext cx="2257424" cy="191578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0" y="624110"/>
            <a:ext cx="14047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FF00"/>
                </a:solidFill>
                <a:latin typeface="Comic Sans MS" panose="030F0702030302020204" pitchFamily="66" charset="0"/>
              </a:rPr>
              <a:t>Actuar</a:t>
            </a:r>
            <a:endParaRPr lang="es-PR" sz="2800" b="1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22006" y="5576552"/>
            <a:ext cx="63879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latin typeface="Comic Sans MS" panose="030F0702030302020204" pitchFamily="66" charset="0"/>
              </a:rPr>
              <a:t>Une</a:t>
            </a:r>
            <a:r>
              <a:rPr lang="en-US" b="1" dirty="0" smtClean="0">
                <a:latin typeface="Comic Sans MS" panose="030F0702030302020204" pitchFamily="66" charset="0"/>
              </a:rPr>
              <a:t> la </a:t>
            </a:r>
            <a:r>
              <a:rPr lang="en-US" b="1" dirty="0" err="1" smtClean="0">
                <a:latin typeface="Comic Sans MS" panose="030F0702030302020204" pitchFamily="66" charset="0"/>
              </a:rPr>
              <a:t>fidelidad</a:t>
            </a:r>
            <a:r>
              <a:rPr lang="en-US" b="1" dirty="0" smtClean="0">
                <a:latin typeface="Comic Sans MS" panose="030F0702030302020204" pitchFamily="66" charset="0"/>
              </a:rPr>
              <a:t> a </a:t>
            </a:r>
            <a:r>
              <a:rPr lang="en-US" b="1" dirty="0" err="1" smtClean="0">
                <a:latin typeface="Comic Sans MS" panose="030F0702030302020204" pitchFamily="66" charset="0"/>
              </a:rPr>
              <a:t>Jesucristo</a:t>
            </a:r>
            <a:r>
              <a:rPr lang="en-US" b="1" dirty="0" smtClean="0">
                <a:latin typeface="Comic Sans MS" panose="030F0702030302020204" pitchFamily="66" charset="0"/>
              </a:rPr>
              <a:t> con el </a:t>
            </a:r>
            <a:r>
              <a:rPr lang="en-US" b="1" dirty="0" err="1" smtClean="0">
                <a:latin typeface="Comic Sans MS" panose="030F0702030302020204" pitchFamily="66" charset="0"/>
              </a:rPr>
              <a:t>respeto</a:t>
            </a:r>
            <a:r>
              <a:rPr lang="en-US" b="1" dirty="0" smtClean="0">
                <a:latin typeface="Comic Sans MS" panose="030F0702030302020204" pitchFamily="66" charset="0"/>
              </a:rPr>
              <a:t> y la compassion a </a:t>
            </a:r>
            <a:r>
              <a:rPr lang="en-US" b="1" dirty="0" err="1" smtClean="0">
                <a:latin typeface="Comic Sans MS" panose="030F0702030302020204" pitchFamily="66" charset="0"/>
              </a:rPr>
              <a:t>las</a:t>
            </a:r>
            <a:r>
              <a:rPr lang="en-US" b="1" dirty="0" smtClean="0">
                <a:latin typeface="Comic Sans MS" panose="030F0702030302020204" pitchFamily="66" charset="0"/>
              </a:rPr>
              <a:t> personas </a:t>
            </a:r>
            <a:r>
              <a:rPr lang="en-US" b="1" dirty="0" err="1" smtClean="0">
                <a:latin typeface="Comic Sans MS" panose="030F0702030302020204" pitchFamily="66" charset="0"/>
              </a:rPr>
              <a:t>heridas</a:t>
            </a:r>
            <a:r>
              <a:rPr lang="en-US" b="1" dirty="0" smtClean="0">
                <a:latin typeface="Comic Sans MS" panose="030F0702030302020204" pitchFamily="66" charset="0"/>
              </a:rPr>
              <a:t>…</a:t>
            </a:r>
            <a:r>
              <a:rPr lang="en-US" b="1" dirty="0" err="1" smtClean="0">
                <a:latin typeface="Comic Sans MS" panose="030F0702030302020204" pitchFamily="66" charset="0"/>
              </a:rPr>
              <a:t>cercanía</a:t>
            </a:r>
            <a:endParaRPr lang="es-PR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4927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4856" y="1528292"/>
            <a:ext cx="10637950" cy="4524777"/>
          </a:xfrm>
        </p:spPr>
        <p:txBody>
          <a:bodyPr>
            <a:normAutofit/>
          </a:bodyPr>
          <a:lstStyle/>
          <a:p>
            <a:r>
              <a:rPr lang="en-US" sz="28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Dicernimiento</a:t>
            </a:r>
            <a:r>
              <a:rPr lang="en-US" sz="28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no </a:t>
            </a:r>
            <a:r>
              <a:rPr lang="en-US" sz="28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es</a:t>
            </a:r>
            <a:r>
              <a:rPr lang="en-US" sz="28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la </a:t>
            </a:r>
            <a:r>
              <a:rPr lang="en-US" sz="28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aplicacion</a:t>
            </a:r>
            <a:r>
              <a:rPr lang="en-US" sz="28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</a:rPr>
              <a:t>de </a:t>
            </a:r>
            <a:r>
              <a:rPr lang="en-US" sz="2800" b="1" dirty="0" err="1" smtClean="0">
                <a:solidFill>
                  <a:schemeClr val="tx1"/>
                </a:solidFill>
              </a:rPr>
              <a:t>una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norma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simplemente</a:t>
            </a:r>
            <a:r>
              <a:rPr lang="en-US" sz="2800" b="1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en-US" sz="2800" b="1" dirty="0" smtClean="0">
              <a:solidFill>
                <a:schemeClr val="tx1"/>
              </a:solidFill>
            </a:endParaRPr>
          </a:p>
          <a:p>
            <a:r>
              <a:rPr lang="en-US" sz="2800" b="1" dirty="0" err="1" smtClean="0">
                <a:solidFill>
                  <a:schemeClr val="tx1"/>
                </a:solidFill>
              </a:rPr>
              <a:t>Buscar</a:t>
            </a:r>
            <a:r>
              <a:rPr lang="en-US" sz="2800" b="1" dirty="0" smtClean="0">
                <a:solidFill>
                  <a:schemeClr val="tx1"/>
                </a:solidFill>
              </a:rPr>
              <a:t> a la </a:t>
            </a:r>
            <a:r>
              <a:rPr lang="en-US" sz="2800" b="1" dirty="0" err="1" smtClean="0">
                <a:solidFill>
                  <a:schemeClr val="tx1"/>
                </a:solidFill>
              </a:rPr>
              <a:t>luz</a:t>
            </a:r>
            <a:r>
              <a:rPr lang="en-US" sz="2800" b="1" dirty="0" smtClean="0">
                <a:solidFill>
                  <a:schemeClr val="tx1"/>
                </a:solidFill>
              </a:rPr>
              <a:t> del Espiritu </a:t>
            </a:r>
            <a:r>
              <a:rPr lang="en-US" sz="2800" b="1" dirty="0" err="1" smtClean="0">
                <a:solidFill>
                  <a:schemeClr val="tx1"/>
                </a:solidFill>
              </a:rPr>
              <a:t>santo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cual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es</a:t>
            </a:r>
            <a:r>
              <a:rPr lang="en-US" sz="2800" b="1" dirty="0" smtClean="0">
                <a:solidFill>
                  <a:schemeClr val="tx1"/>
                </a:solidFill>
              </a:rPr>
              <a:t> la </a:t>
            </a:r>
            <a:r>
              <a:rPr lang="en-US" sz="2800" b="1" dirty="0" err="1" smtClean="0">
                <a:solidFill>
                  <a:schemeClr val="tx1"/>
                </a:solidFill>
              </a:rPr>
              <a:t>voluntad</a:t>
            </a:r>
            <a:r>
              <a:rPr lang="en-US" sz="2800" b="1" dirty="0" smtClean="0">
                <a:solidFill>
                  <a:schemeClr val="tx1"/>
                </a:solidFill>
              </a:rPr>
              <a:t> de Dios.</a:t>
            </a:r>
          </a:p>
          <a:p>
            <a:pPr marL="0" indent="0">
              <a:buNone/>
            </a:pPr>
            <a:endParaRPr lang="en-US" sz="2800" b="1" dirty="0" smtClean="0">
              <a:solidFill>
                <a:schemeClr val="tx1"/>
              </a:solidFill>
            </a:endParaRPr>
          </a:p>
          <a:p>
            <a:r>
              <a:rPr lang="en-US" sz="2800" b="1" dirty="0" err="1" smtClean="0">
                <a:solidFill>
                  <a:schemeClr val="tx1"/>
                </a:solidFill>
              </a:rPr>
              <a:t>Debe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ayudar</a:t>
            </a:r>
            <a:r>
              <a:rPr lang="en-US" sz="2800" b="1" dirty="0" smtClean="0">
                <a:solidFill>
                  <a:schemeClr val="tx1"/>
                </a:solidFill>
              </a:rPr>
              <a:t> a </a:t>
            </a:r>
            <a:r>
              <a:rPr lang="en-US" sz="2800" b="1" dirty="0" err="1" smtClean="0">
                <a:solidFill>
                  <a:schemeClr val="tx1"/>
                </a:solidFill>
              </a:rPr>
              <a:t>encontarar</a:t>
            </a:r>
            <a:r>
              <a:rPr lang="en-US" sz="2800" b="1" dirty="0" smtClean="0">
                <a:solidFill>
                  <a:schemeClr val="tx1"/>
                </a:solidFill>
              </a:rPr>
              <a:t> los </a:t>
            </a:r>
            <a:r>
              <a:rPr lang="en-US" sz="2800" b="1" dirty="0" err="1" smtClean="0">
                <a:solidFill>
                  <a:schemeClr val="tx1"/>
                </a:solidFill>
              </a:rPr>
              <a:t>posibles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caminos</a:t>
            </a:r>
            <a:r>
              <a:rPr lang="en-US" sz="2800" b="1" dirty="0" smtClean="0">
                <a:solidFill>
                  <a:schemeClr val="tx1"/>
                </a:solidFill>
              </a:rPr>
              <a:t> de </a:t>
            </a:r>
            <a:r>
              <a:rPr lang="en-US" sz="2800" b="1" dirty="0" err="1" smtClean="0">
                <a:solidFill>
                  <a:schemeClr val="tx1"/>
                </a:solidFill>
              </a:rPr>
              <a:t>respuesta</a:t>
            </a:r>
            <a:r>
              <a:rPr lang="en-US" sz="2800" b="1" dirty="0" smtClean="0">
                <a:solidFill>
                  <a:schemeClr val="tx1"/>
                </a:solidFill>
              </a:rPr>
              <a:t> a Dios y de </a:t>
            </a:r>
            <a:r>
              <a:rPr lang="en-US" sz="2800" b="1" dirty="0" err="1" smtClean="0">
                <a:solidFill>
                  <a:schemeClr val="tx1"/>
                </a:solidFill>
              </a:rPr>
              <a:t>crecimiento</a:t>
            </a:r>
            <a:r>
              <a:rPr lang="en-US" sz="2800" b="1" dirty="0" smtClean="0">
                <a:solidFill>
                  <a:schemeClr val="tx1"/>
                </a:solidFill>
              </a:rPr>
              <a:t> en </a:t>
            </a:r>
            <a:r>
              <a:rPr lang="en-US" sz="2800" b="1" dirty="0" err="1" smtClean="0">
                <a:solidFill>
                  <a:schemeClr val="tx1"/>
                </a:solidFill>
              </a:rPr>
              <a:t>medio</a:t>
            </a:r>
            <a:r>
              <a:rPr lang="en-US" sz="2800" b="1" dirty="0" smtClean="0">
                <a:solidFill>
                  <a:schemeClr val="tx1"/>
                </a:solidFill>
              </a:rPr>
              <a:t> de los </a:t>
            </a:r>
            <a:r>
              <a:rPr lang="en-US" sz="2800" b="1" dirty="0" err="1" smtClean="0">
                <a:solidFill>
                  <a:schemeClr val="tx1"/>
                </a:solidFill>
              </a:rPr>
              <a:t>limites</a:t>
            </a:r>
            <a:r>
              <a:rPr lang="en-US" sz="2800" b="1" dirty="0" smtClean="0">
                <a:solidFill>
                  <a:schemeClr val="tx1"/>
                </a:solidFill>
              </a:rPr>
              <a:t>. # 305</a:t>
            </a:r>
            <a:endParaRPr lang="es-PR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3957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8953" y="222404"/>
            <a:ext cx="9418234" cy="1280890"/>
          </a:xfrm>
          <a:solidFill>
            <a:srgbClr val="FFFF00"/>
          </a:solidFill>
        </p:spPr>
        <p:txBody>
          <a:bodyPr>
            <a:noAutofit/>
          </a:bodyPr>
          <a:lstStyle/>
          <a:p>
            <a:pPr algn="ctr"/>
            <a:r>
              <a:rPr lang="es-PR" sz="2800" b="1" u="sng" dirty="0" smtClean="0">
                <a:latin typeface="Comic Sans MS" panose="030F0702030302020204" pitchFamily="66" charset="0"/>
                <a:hlinkClick r:id="rId2"/>
              </a:rPr>
              <a:t>Capítulo noveno</a:t>
            </a:r>
            <a:br>
              <a:rPr lang="es-PR" sz="2800" b="1" u="sng" dirty="0" smtClean="0">
                <a:latin typeface="Comic Sans MS" panose="030F0702030302020204" pitchFamily="66" charset="0"/>
                <a:hlinkClick r:id="rId2"/>
              </a:rPr>
            </a:br>
            <a:r>
              <a:rPr lang="es-PR" sz="2800" b="1" u="sng" dirty="0" smtClean="0">
                <a:latin typeface="Comic Sans MS" panose="030F0702030302020204" pitchFamily="66" charset="0"/>
                <a:hlinkClick r:id="rId2"/>
              </a:rPr>
              <a:t>ESPIRITUALIDAD MATRIMONIAL Y FAMILIAR</a:t>
            </a:r>
            <a:r>
              <a:rPr lang="en-US" b="1" dirty="0" smtClean="0">
                <a:latin typeface="Comic Sans MS" panose="030F0702030302020204" pitchFamily="66" charset="0"/>
              </a:rPr>
              <a:t/>
            </a:r>
            <a:br>
              <a:rPr lang="en-US" b="1" dirty="0" smtClean="0">
                <a:latin typeface="Comic Sans MS" panose="030F0702030302020204" pitchFamily="66" charset="0"/>
              </a:rPr>
            </a:br>
            <a:endParaRPr lang="en-US" b="1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s-PR" sz="2000" b="1" u="sng" dirty="0" smtClean="0">
                <a:latin typeface="Comic Sans MS" panose="030F0702030302020204" pitchFamily="66" charset="0"/>
                <a:hlinkClick r:id="rId3"/>
              </a:rPr>
              <a:t>Espiritualidad de la comunión sobrenatural</a:t>
            </a:r>
            <a:r>
              <a:rPr lang="es-PR" sz="2000" b="1" dirty="0" smtClean="0">
                <a:latin typeface="Comic Sans MS" panose="030F0702030302020204" pitchFamily="66" charset="0"/>
              </a:rPr>
              <a:t> [314-316]</a:t>
            </a:r>
            <a:br>
              <a:rPr lang="es-PR" sz="2000" b="1" dirty="0" smtClean="0">
                <a:latin typeface="Comic Sans MS" panose="030F0702030302020204" pitchFamily="66" charset="0"/>
              </a:rPr>
            </a:br>
            <a:endParaRPr lang="es-PR" sz="2000" b="1" dirty="0" smtClean="0">
              <a:latin typeface="Comic Sans MS" panose="030F0702030302020204" pitchFamily="66" charset="0"/>
            </a:endParaRPr>
          </a:p>
          <a:p>
            <a:r>
              <a:rPr lang="es-PR" sz="2000" b="1" u="sng" dirty="0" smtClean="0">
                <a:latin typeface="Comic Sans MS" panose="030F0702030302020204" pitchFamily="66" charset="0"/>
                <a:hlinkClick r:id="rId4"/>
              </a:rPr>
              <a:t>Juntos en oración a la luz de la Pascua</a:t>
            </a:r>
            <a:r>
              <a:rPr lang="es-PR" sz="2000" b="1" dirty="0" smtClean="0">
                <a:latin typeface="Comic Sans MS" panose="030F0702030302020204" pitchFamily="66" charset="0"/>
              </a:rPr>
              <a:t> [317-318]</a:t>
            </a:r>
            <a:br>
              <a:rPr lang="es-PR" sz="2000" b="1" dirty="0" smtClean="0">
                <a:latin typeface="Comic Sans MS" panose="030F0702030302020204" pitchFamily="66" charset="0"/>
              </a:rPr>
            </a:br>
            <a:endParaRPr lang="es-PR" sz="2000" b="1" dirty="0" smtClean="0">
              <a:latin typeface="Comic Sans MS" panose="030F0702030302020204" pitchFamily="66" charset="0"/>
            </a:endParaRPr>
          </a:p>
          <a:p>
            <a:endParaRPr lang="en-US" sz="2800" b="1" dirty="0" smtClean="0">
              <a:latin typeface="Comic Sans MS" panose="030F0702030302020204" pitchFamily="66" charset="0"/>
            </a:endParaRPr>
          </a:p>
          <a:p>
            <a:endParaRPr lang="en-US" sz="2800" b="1" dirty="0">
              <a:latin typeface="Comic Sans MS" panose="030F0702030302020204" pitchFamily="66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s-PR" sz="2000" b="1" u="sng" dirty="0">
                <a:latin typeface="Comic Sans MS" panose="030F0702030302020204" pitchFamily="66" charset="0"/>
                <a:hlinkClick r:id="rId5"/>
              </a:rPr>
              <a:t>Espiritualidad del amor exclusivo y libre</a:t>
            </a:r>
            <a:r>
              <a:rPr lang="es-PR" sz="2000" b="1" dirty="0">
                <a:latin typeface="Comic Sans MS" panose="030F0702030302020204" pitchFamily="66" charset="0"/>
              </a:rPr>
              <a:t> [319-320]</a:t>
            </a:r>
            <a:br>
              <a:rPr lang="es-PR" sz="2000" b="1" dirty="0">
                <a:latin typeface="Comic Sans MS" panose="030F0702030302020204" pitchFamily="66" charset="0"/>
              </a:rPr>
            </a:br>
            <a:endParaRPr lang="es-PR" sz="2000" b="1" dirty="0">
              <a:latin typeface="Comic Sans MS" panose="030F0702030302020204" pitchFamily="66" charset="0"/>
            </a:endParaRPr>
          </a:p>
          <a:p>
            <a:r>
              <a:rPr lang="es-PR" sz="2000" b="1" u="sng" dirty="0">
                <a:latin typeface="Comic Sans MS" panose="030F0702030302020204" pitchFamily="66" charset="0"/>
                <a:hlinkClick r:id="rId6"/>
              </a:rPr>
              <a:t>Espiritualidad del cuidado, del consuelo y del estímulo</a:t>
            </a:r>
            <a:r>
              <a:rPr lang="es-PR" sz="2000" b="1" dirty="0">
                <a:latin typeface="Comic Sans MS" panose="030F0702030302020204" pitchFamily="66" charset="0"/>
              </a:rPr>
              <a:t> [321-325]</a:t>
            </a:r>
            <a:endParaRPr lang="en-US" sz="2000" b="1" dirty="0">
              <a:latin typeface="Comic Sans MS" panose="030F0702030302020204" pitchFamily="66" charset="0"/>
            </a:endParaRPr>
          </a:p>
          <a:p>
            <a:r>
              <a:rPr lang="en-US" sz="2000" b="1" i="1" u="sng" dirty="0" err="1">
                <a:latin typeface="Comic Sans MS" panose="030F0702030302020204" pitchFamily="66" charset="0"/>
                <a:hlinkClick r:id="rId7"/>
              </a:rPr>
              <a:t>Oración</a:t>
            </a:r>
            <a:r>
              <a:rPr lang="en-US" sz="2000" b="1" i="1" u="sng" dirty="0">
                <a:latin typeface="Comic Sans MS" panose="030F0702030302020204" pitchFamily="66" charset="0"/>
                <a:hlinkClick r:id="rId7"/>
              </a:rPr>
              <a:t> a la </a:t>
            </a:r>
            <a:r>
              <a:rPr lang="en-US" sz="2000" b="1" i="1" u="sng" dirty="0" err="1">
                <a:latin typeface="Comic Sans MS" panose="030F0702030302020204" pitchFamily="66" charset="0"/>
                <a:hlinkClick r:id="rId7"/>
              </a:rPr>
              <a:t>Sagrada</a:t>
            </a:r>
            <a:r>
              <a:rPr lang="en-US" sz="2000" b="1" i="1" u="sng" dirty="0">
                <a:latin typeface="Comic Sans MS" panose="030F0702030302020204" pitchFamily="66" charset="0"/>
                <a:hlinkClick r:id="rId7"/>
              </a:rPr>
              <a:t> Familia</a:t>
            </a:r>
            <a:endParaRPr lang="en-US" sz="2000" b="1" dirty="0">
              <a:latin typeface="Comic Sans MS" panose="030F0702030302020204" pitchFamily="66" charset="0"/>
            </a:endParaRPr>
          </a:p>
          <a:p>
            <a:endParaRPr lang="en-US" sz="2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5625" y="4152900"/>
            <a:ext cx="2857500" cy="23812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/>
          <p:cNvSpPr txBox="1"/>
          <p:nvPr/>
        </p:nvSpPr>
        <p:spPr>
          <a:xfrm>
            <a:off x="0" y="624110"/>
            <a:ext cx="14047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FF00"/>
                </a:solidFill>
                <a:latin typeface="Comic Sans MS" panose="030F0702030302020204" pitchFamily="66" charset="0"/>
              </a:rPr>
              <a:t>Actuar</a:t>
            </a:r>
            <a:endParaRPr lang="es-PR" sz="2800" b="1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0126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3882" y="1003964"/>
            <a:ext cx="3798470" cy="4776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335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18905"/>
            <a:ext cx="8596668" cy="38807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Jesús, María y José</a:t>
            </a:r>
          </a:p>
          <a:p>
            <a:pPr marL="0" indent="0" algn="ctr">
              <a:buNone/>
            </a:pPr>
            <a:r>
              <a:rPr lang="en-US" sz="3200" b="1" dirty="0" err="1">
                <a:latin typeface="Comic Sans MS" panose="030F0702030302020204" pitchFamily="66" charset="0"/>
              </a:rPr>
              <a:t>en</a:t>
            </a:r>
            <a:r>
              <a:rPr lang="en-US" sz="3200" b="1" dirty="0">
                <a:latin typeface="Comic Sans MS" panose="030F0702030302020204" pitchFamily="66" charset="0"/>
              </a:rPr>
              <a:t> </a:t>
            </a:r>
            <a:r>
              <a:rPr lang="en-US" sz="3200" b="1" dirty="0" err="1">
                <a:latin typeface="Comic Sans MS" panose="030F0702030302020204" pitchFamily="66" charset="0"/>
              </a:rPr>
              <a:t>vosotros</a:t>
            </a:r>
            <a:r>
              <a:rPr lang="en-US" sz="3200" b="1" dirty="0">
                <a:latin typeface="Comic Sans MS" panose="030F0702030302020204" pitchFamily="66" charset="0"/>
              </a:rPr>
              <a:t> </a:t>
            </a:r>
            <a:r>
              <a:rPr lang="en-US" sz="3200" b="1" dirty="0" err="1">
                <a:latin typeface="Comic Sans MS" panose="030F0702030302020204" pitchFamily="66" charset="0"/>
              </a:rPr>
              <a:t>contemplamos</a:t>
            </a:r>
            <a:endParaRPr lang="en-US" sz="3200" b="1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s-ES" sz="3200" b="1" dirty="0">
                <a:latin typeface="Comic Sans MS" panose="030F0702030302020204" pitchFamily="66" charset="0"/>
              </a:rPr>
              <a:t>el esplendor del verdadero amor,</a:t>
            </a:r>
          </a:p>
          <a:p>
            <a:pPr marL="0" indent="0" algn="ctr"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a </a:t>
            </a:r>
            <a:r>
              <a:rPr lang="en-US" sz="3200" b="1" dirty="0" err="1">
                <a:latin typeface="Comic Sans MS" panose="030F0702030302020204" pitchFamily="66" charset="0"/>
              </a:rPr>
              <a:t>vosotros</a:t>
            </a:r>
            <a:r>
              <a:rPr lang="en-US" sz="3200" b="1" dirty="0">
                <a:latin typeface="Comic Sans MS" panose="030F0702030302020204" pitchFamily="66" charset="0"/>
              </a:rPr>
              <a:t>, </a:t>
            </a:r>
            <a:r>
              <a:rPr lang="en-US" sz="3200" b="1" dirty="0" err="1">
                <a:latin typeface="Comic Sans MS" panose="030F0702030302020204" pitchFamily="66" charset="0"/>
              </a:rPr>
              <a:t>confiados</a:t>
            </a:r>
            <a:r>
              <a:rPr lang="en-US" sz="3200" b="1" dirty="0">
                <a:latin typeface="Comic Sans MS" panose="030F0702030302020204" pitchFamily="66" charset="0"/>
              </a:rPr>
              <a:t>, </a:t>
            </a:r>
            <a:r>
              <a:rPr lang="en-US" sz="3200" b="1" dirty="0" err="1">
                <a:latin typeface="Comic Sans MS" panose="030F0702030302020204" pitchFamily="66" charset="0"/>
              </a:rPr>
              <a:t>nos</a:t>
            </a:r>
            <a:r>
              <a:rPr lang="en-US" sz="3200" b="1" dirty="0">
                <a:latin typeface="Comic Sans MS" panose="030F0702030302020204" pitchFamily="66" charset="0"/>
              </a:rPr>
              <a:t> </a:t>
            </a:r>
            <a:r>
              <a:rPr lang="en-US" sz="3200" b="1" dirty="0" err="1">
                <a:latin typeface="Comic Sans MS" panose="030F0702030302020204" pitchFamily="66" charset="0"/>
              </a:rPr>
              <a:t>dirigimos</a:t>
            </a:r>
            <a:r>
              <a:rPr lang="en-US" sz="3200" b="1" dirty="0"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None/>
            </a:pPr>
            <a:endParaRPr lang="en-US" sz="2800" b="1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7933" y="1315264"/>
            <a:ext cx="2474761" cy="3601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73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359938" y="335037"/>
            <a:ext cx="8915400" cy="5168348"/>
          </a:xfrm>
        </p:spPr>
        <p:txBody>
          <a:bodyPr>
            <a:normAutofit lnSpcReduction="10000"/>
          </a:bodyPr>
          <a:lstStyle/>
          <a:p>
            <a:r>
              <a:rPr lang="en-US" sz="2800" b="1" dirty="0" err="1">
                <a:solidFill>
                  <a:schemeClr val="tx1"/>
                </a:solidFill>
                <a:latin typeface="Comic Sans MS" panose="030F0702030302020204" pitchFamily="66" charset="0"/>
              </a:rPr>
              <a:t>Ustedes</a:t>
            </a:r>
            <a:r>
              <a:rPr lang="en-US" sz="2800" b="1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omic Sans MS" panose="030F0702030302020204" pitchFamily="66" charset="0"/>
              </a:rPr>
              <a:t>deben</a:t>
            </a:r>
            <a:r>
              <a:rPr lang="en-US" sz="2800" b="1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omic Sans MS" panose="030F0702030302020204" pitchFamily="66" charset="0"/>
              </a:rPr>
              <a:t>amar</a:t>
            </a:r>
            <a:r>
              <a:rPr lang="en-US" sz="2800" b="1" dirty="0">
                <a:solidFill>
                  <a:schemeClr val="tx1"/>
                </a:solidFill>
                <a:latin typeface="Comic Sans MS" panose="030F0702030302020204" pitchFamily="66" charset="0"/>
              </a:rPr>
              <a:t> a </a:t>
            </a:r>
            <a:r>
              <a:rPr lang="en-US" sz="2800" b="1" dirty="0" err="1">
                <a:solidFill>
                  <a:schemeClr val="tx1"/>
                </a:solidFill>
                <a:latin typeface="Comic Sans MS" panose="030F0702030302020204" pitchFamily="66" charset="0"/>
              </a:rPr>
              <a:t>sus</a:t>
            </a:r>
            <a:r>
              <a:rPr lang="en-US" sz="2800" b="1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omic Sans MS" panose="030F0702030302020204" pitchFamily="66" charset="0"/>
              </a:rPr>
              <a:t>enemigos</a:t>
            </a:r>
            <a:r>
              <a:rPr lang="en-US" sz="28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,                    y </a:t>
            </a:r>
            <a:r>
              <a:rPr lang="en-US" sz="2800" b="1" dirty="0" err="1">
                <a:solidFill>
                  <a:schemeClr val="tx1"/>
                </a:solidFill>
                <a:latin typeface="Comic Sans MS" panose="030F0702030302020204" pitchFamily="66" charset="0"/>
              </a:rPr>
              <a:t>hacer</a:t>
            </a:r>
            <a:r>
              <a:rPr lang="en-US" sz="2800" b="1" dirty="0">
                <a:solidFill>
                  <a:schemeClr val="tx1"/>
                </a:solidFill>
                <a:latin typeface="Comic Sans MS" panose="030F0702030302020204" pitchFamily="66" charset="0"/>
              </a:rPr>
              <a:t> el </a:t>
            </a:r>
            <a:r>
              <a:rPr lang="en-US" sz="2800" b="1" dirty="0" err="1">
                <a:solidFill>
                  <a:schemeClr val="tx1"/>
                </a:solidFill>
                <a:latin typeface="Comic Sans MS" panose="030F0702030302020204" pitchFamily="66" charset="0"/>
              </a:rPr>
              <a:t>bien</a:t>
            </a:r>
            <a:r>
              <a:rPr lang="en-US" sz="2800" b="1" dirty="0">
                <a:solidFill>
                  <a:schemeClr val="tx1"/>
                </a:solidFill>
                <a:latin typeface="Comic Sans MS" panose="030F0702030302020204" pitchFamily="66" charset="0"/>
              </a:rPr>
              <a:t>, sin </a:t>
            </a:r>
            <a:r>
              <a:rPr lang="en-US" sz="2800" b="1" dirty="0" err="1">
                <a:solidFill>
                  <a:schemeClr val="tx1"/>
                </a:solidFill>
                <a:latin typeface="Comic Sans MS" panose="030F0702030302020204" pitchFamily="66" charset="0"/>
              </a:rPr>
              <a:t>esperar</a:t>
            </a:r>
            <a:r>
              <a:rPr lang="en-US" sz="2800" b="1" dirty="0">
                <a:solidFill>
                  <a:schemeClr val="tx1"/>
                </a:solidFill>
                <a:latin typeface="Comic Sans MS" panose="030F0702030302020204" pitchFamily="66" charset="0"/>
              </a:rPr>
              <a:t> nada a </a:t>
            </a:r>
            <a:r>
              <a:rPr lang="en-US" sz="28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cambio</a:t>
            </a:r>
            <a:r>
              <a:rPr lang="en-US" sz="28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.                          </a:t>
            </a:r>
          </a:p>
          <a:p>
            <a:endParaRPr lang="en-US" sz="28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US" sz="28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Así</a:t>
            </a:r>
            <a:r>
              <a:rPr lang="en-US" sz="28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será</a:t>
            </a:r>
            <a:r>
              <a:rPr lang="en-US" sz="28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grande</a:t>
            </a:r>
            <a:r>
              <a:rPr lang="en-US" sz="28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su</a:t>
            </a:r>
            <a:r>
              <a:rPr lang="en-US" sz="28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recompensa</a:t>
            </a:r>
            <a:r>
              <a:rPr lang="en-US" sz="28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,                              y </a:t>
            </a:r>
            <a:r>
              <a:rPr lang="en-US" sz="28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ustedes</a:t>
            </a:r>
            <a:r>
              <a:rPr lang="en-US" sz="28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serán</a:t>
            </a:r>
            <a:r>
              <a:rPr lang="en-US" sz="28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hijos</a:t>
            </a:r>
            <a:r>
              <a:rPr lang="en-US" sz="28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del Dios </a:t>
            </a:r>
            <a:r>
              <a:rPr lang="en-US" sz="28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altísimo</a:t>
            </a:r>
            <a:r>
              <a:rPr lang="en-US" sz="28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,                </a:t>
            </a:r>
            <a:r>
              <a:rPr lang="en-US" sz="28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que</a:t>
            </a:r>
            <a:r>
              <a:rPr lang="en-US" sz="28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es</a:t>
            </a:r>
            <a:r>
              <a:rPr lang="en-US" sz="28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tambien</a:t>
            </a:r>
            <a:r>
              <a:rPr lang="en-US" sz="28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bondadoso</a:t>
            </a:r>
            <a:r>
              <a:rPr lang="en-US" sz="28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con los </a:t>
            </a:r>
            <a:r>
              <a:rPr lang="en-US" sz="28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desagradecidos</a:t>
            </a:r>
            <a:r>
              <a:rPr lang="en-US" sz="28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 y los </a:t>
            </a:r>
            <a:r>
              <a:rPr lang="en-US" sz="28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malos</a:t>
            </a:r>
            <a:r>
              <a:rPr lang="en-US" sz="28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.                            </a:t>
            </a:r>
          </a:p>
          <a:p>
            <a:r>
              <a:rPr lang="en-US" sz="28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Sean </a:t>
            </a:r>
            <a:r>
              <a:rPr lang="en-US" sz="28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ustedes</a:t>
            </a:r>
            <a:r>
              <a:rPr lang="en-US" sz="28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misericodiososo</a:t>
            </a:r>
            <a:r>
              <a:rPr lang="en-US" sz="28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,                                </a:t>
            </a:r>
            <a:r>
              <a:rPr lang="en-US" sz="2800" b="1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como</a:t>
            </a:r>
            <a:r>
              <a:rPr lang="en-US" sz="28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el Padre </a:t>
            </a:r>
            <a:r>
              <a:rPr lang="en-US" sz="2800" b="1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es</a:t>
            </a:r>
            <a:r>
              <a:rPr lang="en-US" sz="28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misericodioso</a:t>
            </a:r>
            <a:r>
              <a:rPr lang="en-US" sz="28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.</a:t>
            </a:r>
          </a:p>
          <a:p>
            <a:endParaRPr lang="en-US" sz="28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 													</a:t>
            </a:r>
            <a:r>
              <a:rPr lang="en-US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Lucas 6,35-36</a:t>
            </a:r>
            <a:endParaRPr lang="es-PR" sz="28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s-PR" sz="2800" b="1" dirty="0">
              <a:latin typeface="Comic Sans MS" panose="030F0702030302020204" pitchFamily="66" charset="0"/>
            </a:endParaRPr>
          </a:p>
        </p:txBody>
      </p:sp>
      <p:pic>
        <p:nvPicPr>
          <p:cNvPr id="4" name="Picture 3" descr="http://unlaicocubano.cubava.cu/files/2015/04/Logo-misericordi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6270" y="91370"/>
            <a:ext cx="2958137" cy="2279967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009105" y="5937160"/>
            <a:ext cx="89101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Comic Sans MS" panose="030F0702030302020204" pitchFamily="66" charset="0"/>
              </a:rPr>
              <a:t>“La </a:t>
            </a:r>
            <a:r>
              <a:rPr lang="en-US" sz="2400" b="1" dirty="0" err="1" smtClean="0">
                <a:latin typeface="Comic Sans MS" panose="030F0702030302020204" pitchFamily="66" charset="0"/>
              </a:rPr>
              <a:t>misiericordia</a:t>
            </a:r>
            <a:r>
              <a:rPr lang="en-US" sz="2400" b="1" dirty="0" smtClean="0">
                <a:latin typeface="Comic Sans MS" panose="030F0702030302020204" pitchFamily="66" charset="0"/>
              </a:rPr>
              <a:t> </a:t>
            </a:r>
            <a:r>
              <a:rPr lang="en-US" sz="2400" b="1" dirty="0" err="1" smtClean="0">
                <a:latin typeface="Comic Sans MS" panose="030F0702030302020204" pitchFamily="66" charset="0"/>
              </a:rPr>
              <a:t>es</a:t>
            </a:r>
            <a:r>
              <a:rPr lang="en-US" sz="2400" b="1" dirty="0" smtClean="0">
                <a:latin typeface="Comic Sans MS" panose="030F0702030302020204" pitchFamily="66" charset="0"/>
              </a:rPr>
              <a:t> el </a:t>
            </a:r>
            <a:r>
              <a:rPr lang="en-US" sz="2400" b="1" dirty="0" err="1" smtClean="0">
                <a:latin typeface="Comic Sans MS" panose="030F0702030302020204" pitchFamily="66" charset="0"/>
              </a:rPr>
              <a:t>corazón</a:t>
            </a:r>
            <a:r>
              <a:rPr lang="en-US" sz="2400" b="1" dirty="0" smtClean="0">
                <a:latin typeface="Comic Sans MS" panose="030F0702030302020204" pitchFamily="66" charset="0"/>
              </a:rPr>
              <a:t> </a:t>
            </a:r>
            <a:r>
              <a:rPr lang="en-US" sz="2400" b="1" dirty="0" err="1" smtClean="0">
                <a:latin typeface="Comic Sans MS" panose="030F0702030302020204" pitchFamily="66" charset="0"/>
              </a:rPr>
              <a:t>palpitante</a:t>
            </a:r>
            <a:r>
              <a:rPr lang="en-US" sz="2400" b="1" dirty="0" smtClean="0">
                <a:latin typeface="Comic Sans MS" panose="030F0702030302020204" pitchFamily="66" charset="0"/>
              </a:rPr>
              <a:t> del </a:t>
            </a:r>
            <a:r>
              <a:rPr lang="en-US" sz="2400" b="1" dirty="0" err="1" smtClean="0">
                <a:latin typeface="Comic Sans MS" panose="030F0702030302020204" pitchFamily="66" charset="0"/>
              </a:rPr>
              <a:t>Evangelio</a:t>
            </a:r>
            <a:r>
              <a:rPr lang="en-US" b="1" dirty="0" smtClean="0">
                <a:latin typeface="Comic Sans MS" panose="030F0702030302020204" pitchFamily="66" charset="0"/>
              </a:rPr>
              <a:t>”</a:t>
            </a:r>
            <a:endParaRPr lang="es-PR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3178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884" y="1315264"/>
            <a:ext cx="8596668" cy="38807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 smtClean="0">
                <a:latin typeface="Comic Sans MS" panose="030F0702030302020204" pitchFamily="66" charset="0"/>
              </a:rPr>
              <a:t>Santa Familia de </a:t>
            </a:r>
            <a:r>
              <a:rPr lang="en-US" sz="3200" b="1" dirty="0" err="1" smtClean="0">
                <a:latin typeface="Comic Sans MS" panose="030F0702030302020204" pitchFamily="66" charset="0"/>
              </a:rPr>
              <a:t>Nazaret</a:t>
            </a:r>
            <a:r>
              <a:rPr lang="en-US" sz="3200" b="1" dirty="0" smtClean="0">
                <a:latin typeface="Comic Sans MS" panose="030F0702030302020204" pitchFamily="66" charset="0"/>
              </a:rPr>
              <a:t>,</a:t>
            </a:r>
          </a:p>
          <a:p>
            <a:pPr marL="0" indent="0" algn="ctr">
              <a:buNone/>
            </a:pPr>
            <a:r>
              <a:rPr lang="es-ES" sz="3200" b="1" dirty="0" smtClean="0">
                <a:latin typeface="Comic Sans MS" panose="030F0702030302020204" pitchFamily="66" charset="0"/>
              </a:rPr>
              <a:t>haz también de nuestras familias</a:t>
            </a:r>
          </a:p>
          <a:p>
            <a:pPr marL="0" indent="0" algn="ctr">
              <a:buNone/>
            </a:pPr>
            <a:r>
              <a:rPr lang="es-ES" sz="3200" b="1" dirty="0" smtClean="0">
                <a:latin typeface="Comic Sans MS" panose="030F0702030302020204" pitchFamily="66" charset="0"/>
              </a:rPr>
              <a:t>lugar de comunión y cenáculo de oración,</a:t>
            </a:r>
          </a:p>
          <a:p>
            <a:pPr marL="0" indent="0" algn="ctr">
              <a:buNone/>
            </a:pPr>
            <a:r>
              <a:rPr lang="en-US" sz="3200" b="1" dirty="0" err="1" smtClean="0">
                <a:latin typeface="Comic Sans MS" panose="030F0702030302020204" pitchFamily="66" charset="0"/>
              </a:rPr>
              <a:t>auténticas</a:t>
            </a:r>
            <a:r>
              <a:rPr lang="en-US" sz="3200" b="1" dirty="0" smtClean="0">
                <a:latin typeface="Comic Sans MS" panose="030F0702030302020204" pitchFamily="66" charset="0"/>
              </a:rPr>
              <a:t> </a:t>
            </a:r>
            <a:r>
              <a:rPr lang="en-US" sz="3200" b="1" dirty="0" err="1" smtClean="0">
                <a:latin typeface="Comic Sans MS" panose="030F0702030302020204" pitchFamily="66" charset="0"/>
              </a:rPr>
              <a:t>escuelas</a:t>
            </a:r>
            <a:r>
              <a:rPr lang="en-US" sz="3200" b="1" dirty="0" smtClean="0">
                <a:latin typeface="Comic Sans MS" panose="030F0702030302020204" pitchFamily="66" charset="0"/>
              </a:rPr>
              <a:t> del </a:t>
            </a:r>
            <a:r>
              <a:rPr lang="en-US" sz="3200" b="1" dirty="0" err="1" smtClean="0">
                <a:latin typeface="Comic Sans MS" panose="030F0702030302020204" pitchFamily="66" charset="0"/>
              </a:rPr>
              <a:t>Evangelio</a:t>
            </a:r>
            <a:endParaRPr lang="en-US" sz="3200" b="1" dirty="0" smtClean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3200" b="1" dirty="0" smtClean="0">
                <a:latin typeface="Comic Sans MS" panose="030F0702030302020204" pitchFamily="66" charset="0"/>
              </a:rPr>
              <a:t>y </a:t>
            </a:r>
            <a:r>
              <a:rPr lang="en-US" sz="3200" b="1" dirty="0" err="1" smtClean="0">
                <a:latin typeface="Comic Sans MS" panose="030F0702030302020204" pitchFamily="66" charset="0"/>
              </a:rPr>
              <a:t>pequeñas</a:t>
            </a:r>
            <a:r>
              <a:rPr lang="en-US" sz="3200" b="1" dirty="0" smtClean="0">
                <a:latin typeface="Comic Sans MS" panose="030F0702030302020204" pitchFamily="66" charset="0"/>
              </a:rPr>
              <a:t> </a:t>
            </a:r>
            <a:r>
              <a:rPr lang="en-US" sz="3200" b="1" dirty="0" err="1" smtClean="0">
                <a:latin typeface="Comic Sans MS" panose="030F0702030302020204" pitchFamily="66" charset="0"/>
              </a:rPr>
              <a:t>iglesias</a:t>
            </a:r>
            <a:r>
              <a:rPr lang="en-US" sz="3200" b="1" dirty="0" smtClean="0">
                <a:latin typeface="Comic Sans MS" panose="030F0702030302020204" pitchFamily="66" charset="0"/>
              </a:rPr>
              <a:t> </a:t>
            </a:r>
            <a:r>
              <a:rPr lang="en-US" sz="3200" b="1" dirty="0" err="1" smtClean="0">
                <a:latin typeface="Comic Sans MS" panose="030F0702030302020204" pitchFamily="66" charset="0"/>
              </a:rPr>
              <a:t>domésticas</a:t>
            </a:r>
            <a:endParaRPr lang="en-US" sz="3200" b="1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1552" y="543739"/>
            <a:ext cx="2474761" cy="3601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639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12000"/>
            <a:ext cx="8596668" cy="388077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Santa Familia de </a:t>
            </a:r>
            <a:r>
              <a:rPr lang="en-US" sz="3200" b="1" dirty="0" err="1">
                <a:latin typeface="Comic Sans MS" panose="030F0702030302020204" pitchFamily="66" charset="0"/>
              </a:rPr>
              <a:t>Nazaret</a:t>
            </a:r>
            <a:r>
              <a:rPr lang="en-US" sz="3200" b="1" dirty="0">
                <a:latin typeface="Comic Sans MS" panose="030F0702030302020204" pitchFamily="66" charset="0"/>
              </a:rPr>
              <a:t>,</a:t>
            </a:r>
          </a:p>
          <a:p>
            <a:pPr marL="0" indent="0" algn="ctr">
              <a:buNone/>
            </a:pPr>
            <a:r>
              <a:rPr lang="es-ES" sz="3200" b="1" dirty="0">
                <a:latin typeface="Comic Sans MS" panose="030F0702030302020204" pitchFamily="66" charset="0"/>
              </a:rPr>
              <a:t>que nunca más haya </a:t>
            </a:r>
            <a:r>
              <a:rPr lang="es-ES" sz="3200" b="1" dirty="0" smtClean="0">
                <a:latin typeface="Comic Sans MS" panose="030F0702030302020204" pitchFamily="66" charset="0"/>
              </a:rPr>
              <a:t>                                en </a:t>
            </a:r>
            <a:r>
              <a:rPr lang="es-ES" sz="3200" b="1" dirty="0">
                <a:latin typeface="Comic Sans MS" panose="030F0702030302020204" pitchFamily="66" charset="0"/>
              </a:rPr>
              <a:t>las familias episodios</a:t>
            </a:r>
          </a:p>
          <a:p>
            <a:pPr marL="0" indent="0" algn="ctr">
              <a:buNone/>
            </a:pPr>
            <a:r>
              <a:rPr lang="es-ES" sz="3200" b="1" dirty="0">
                <a:latin typeface="Comic Sans MS" panose="030F0702030302020204" pitchFamily="66" charset="0"/>
              </a:rPr>
              <a:t>de violencia, de cerrazón y división;</a:t>
            </a:r>
          </a:p>
          <a:p>
            <a:pPr marL="0" indent="0" algn="ctr">
              <a:buNone/>
            </a:pPr>
            <a:r>
              <a:rPr lang="es-ES" sz="3200" b="1" dirty="0">
                <a:latin typeface="Comic Sans MS" panose="030F0702030302020204" pitchFamily="66" charset="0"/>
              </a:rPr>
              <a:t>que quien haya sido herido </a:t>
            </a:r>
            <a:r>
              <a:rPr lang="es-ES" sz="3200" b="1" dirty="0" smtClean="0">
                <a:latin typeface="Comic Sans MS" panose="030F0702030302020204" pitchFamily="66" charset="0"/>
              </a:rPr>
              <a:t>                   o </a:t>
            </a:r>
            <a:r>
              <a:rPr lang="es-ES" sz="3200" b="1" dirty="0">
                <a:latin typeface="Comic Sans MS" panose="030F0702030302020204" pitchFamily="66" charset="0"/>
              </a:rPr>
              <a:t>escandalizado</a:t>
            </a:r>
          </a:p>
          <a:p>
            <a:pPr marL="0" indent="0" algn="ctr">
              <a:buNone/>
            </a:pPr>
            <a:r>
              <a:rPr lang="es-ES" sz="3200" b="1" dirty="0">
                <a:latin typeface="Comic Sans MS" panose="030F0702030302020204" pitchFamily="66" charset="0"/>
              </a:rPr>
              <a:t>sea pronto consolado y curado</a:t>
            </a:r>
            <a:r>
              <a:rPr lang="es-ES" sz="2800" b="1" dirty="0" smtClean="0">
                <a:latin typeface="Comic Sans MS" panose="030F0702030302020204" pitchFamily="66" charset="0"/>
              </a:rPr>
              <a:t>.</a:t>
            </a:r>
            <a:endParaRPr lang="es-ES" sz="2800" b="1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6983" y="691131"/>
            <a:ext cx="2474761" cy="3601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212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4267" y="713025"/>
            <a:ext cx="7172486" cy="480612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3200" b="1" dirty="0" smtClean="0">
                <a:latin typeface="Comic Sans MS" panose="030F0702030302020204" pitchFamily="66" charset="0"/>
              </a:rPr>
              <a:t>Santa Familia de </a:t>
            </a:r>
            <a:r>
              <a:rPr lang="en-US" sz="3200" b="1" dirty="0" err="1" smtClean="0">
                <a:latin typeface="Comic Sans MS" panose="030F0702030302020204" pitchFamily="66" charset="0"/>
              </a:rPr>
              <a:t>Nazaret</a:t>
            </a:r>
            <a:r>
              <a:rPr lang="en-US" sz="3200" b="1" dirty="0" smtClean="0">
                <a:latin typeface="Comic Sans MS" panose="030F0702030302020204" pitchFamily="66" charset="0"/>
              </a:rPr>
              <a:t>,</a:t>
            </a:r>
          </a:p>
          <a:p>
            <a:pPr marL="0" indent="0" algn="ctr">
              <a:buNone/>
            </a:pPr>
            <a:r>
              <a:rPr lang="en-US" sz="3200" b="1" dirty="0" err="1" smtClean="0">
                <a:latin typeface="Comic Sans MS" panose="030F0702030302020204" pitchFamily="66" charset="0"/>
              </a:rPr>
              <a:t>haz</a:t>
            </a:r>
            <a:r>
              <a:rPr lang="en-US" sz="3200" b="1" dirty="0" smtClean="0">
                <a:latin typeface="Comic Sans MS" panose="030F0702030302020204" pitchFamily="66" charset="0"/>
              </a:rPr>
              <a:t> </a:t>
            </a:r>
            <a:r>
              <a:rPr lang="en-US" sz="3200" b="1" dirty="0" err="1" smtClean="0">
                <a:latin typeface="Comic Sans MS" panose="030F0702030302020204" pitchFamily="66" charset="0"/>
              </a:rPr>
              <a:t>tomar</a:t>
            </a:r>
            <a:r>
              <a:rPr lang="en-US" sz="3200" b="1" dirty="0" smtClean="0">
                <a:latin typeface="Comic Sans MS" panose="030F0702030302020204" pitchFamily="66" charset="0"/>
              </a:rPr>
              <a:t> </a:t>
            </a:r>
            <a:r>
              <a:rPr lang="en-US" sz="3200" b="1" dirty="0" err="1" smtClean="0">
                <a:latin typeface="Comic Sans MS" panose="030F0702030302020204" pitchFamily="66" charset="0"/>
              </a:rPr>
              <a:t>conciencia</a:t>
            </a:r>
            <a:r>
              <a:rPr lang="en-US" sz="3200" b="1" dirty="0" smtClean="0">
                <a:latin typeface="Comic Sans MS" panose="030F0702030302020204" pitchFamily="66" charset="0"/>
              </a:rPr>
              <a:t> a </a:t>
            </a:r>
            <a:r>
              <a:rPr lang="en-US" sz="3200" b="1" dirty="0" err="1" smtClean="0">
                <a:latin typeface="Comic Sans MS" panose="030F0702030302020204" pitchFamily="66" charset="0"/>
              </a:rPr>
              <a:t>todos</a:t>
            </a:r>
            <a:endParaRPr lang="en-US" sz="3200" b="1" dirty="0" smtClean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s-ES" sz="3200" b="1" dirty="0" smtClean="0">
                <a:latin typeface="Comic Sans MS" panose="030F0702030302020204" pitchFamily="66" charset="0"/>
              </a:rPr>
              <a:t>del carácter sagrado e inviolable               de la familia,</a:t>
            </a:r>
          </a:p>
          <a:p>
            <a:pPr marL="0" indent="0" algn="ctr">
              <a:buNone/>
            </a:pPr>
            <a:r>
              <a:rPr lang="es-ES" sz="3200" b="1" dirty="0" smtClean="0">
                <a:latin typeface="Comic Sans MS" panose="030F0702030302020204" pitchFamily="66" charset="0"/>
              </a:rPr>
              <a:t>de su belleza en el proyecto                  de Dios.</a:t>
            </a:r>
          </a:p>
          <a:p>
            <a:pPr marL="0" indent="0" algn="ctr">
              <a:buNone/>
            </a:pPr>
            <a:r>
              <a:rPr lang="en-US" sz="3200" b="1" dirty="0" smtClean="0">
                <a:latin typeface="Comic Sans MS" panose="030F0702030302020204" pitchFamily="66" charset="0"/>
              </a:rPr>
              <a:t>Jesús, María y José,</a:t>
            </a:r>
          </a:p>
          <a:p>
            <a:pPr marL="0" indent="0" algn="ctr">
              <a:buNone/>
            </a:pPr>
            <a:r>
              <a:rPr lang="en-US" sz="3200" b="1" dirty="0" err="1" smtClean="0">
                <a:latin typeface="Comic Sans MS" panose="030F0702030302020204" pitchFamily="66" charset="0"/>
              </a:rPr>
              <a:t>escuchad</a:t>
            </a:r>
            <a:r>
              <a:rPr lang="en-US" sz="3200" b="1" dirty="0" smtClean="0">
                <a:latin typeface="Comic Sans MS" panose="030F0702030302020204" pitchFamily="66" charset="0"/>
              </a:rPr>
              <a:t>, </a:t>
            </a:r>
            <a:r>
              <a:rPr lang="en-US" sz="3200" b="1" dirty="0" err="1" smtClean="0">
                <a:latin typeface="Comic Sans MS" panose="030F0702030302020204" pitchFamily="66" charset="0"/>
              </a:rPr>
              <a:t>acoged</a:t>
            </a:r>
            <a:r>
              <a:rPr lang="en-US" sz="3200" b="1" dirty="0" smtClean="0">
                <a:latin typeface="Comic Sans MS" panose="030F0702030302020204" pitchFamily="66" charset="0"/>
              </a:rPr>
              <a:t> </a:t>
            </a:r>
            <a:r>
              <a:rPr lang="en-US" sz="3200" b="1" dirty="0" err="1" smtClean="0">
                <a:latin typeface="Comic Sans MS" panose="030F0702030302020204" pitchFamily="66" charset="0"/>
              </a:rPr>
              <a:t>nuestra</a:t>
            </a:r>
            <a:r>
              <a:rPr lang="en-US" sz="3200" b="1" dirty="0" smtClean="0">
                <a:latin typeface="Comic Sans MS" panose="030F0702030302020204" pitchFamily="66" charset="0"/>
              </a:rPr>
              <a:t> </a:t>
            </a:r>
            <a:r>
              <a:rPr lang="en-US" sz="3200" b="1" dirty="0" err="1" smtClean="0">
                <a:latin typeface="Comic Sans MS" panose="030F0702030302020204" pitchFamily="66" charset="0"/>
              </a:rPr>
              <a:t>súplica</a:t>
            </a:r>
            <a:r>
              <a:rPr lang="en-US" sz="3200" b="1" dirty="0" smtClean="0"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None/>
            </a:pPr>
            <a:r>
              <a:rPr lang="en-US" sz="3200" b="1" dirty="0" err="1" smtClean="0">
                <a:latin typeface="Comic Sans MS" panose="030F0702030302020204" pitchFamily="66" charset="0"/>
              </a:rPr>
              <a:t>Amén</a:t>
            </a:r>
            <a:r>
              <a:rPr lang="en-US" sz="2400" b="1" dirty="0" smtClean="0">
                <a:latin typeface="Comic Sans MS" panose="030F0702030302020204" pitchFamily="66" charset="0"/>
              </a:rPr>
              <a:t>.</a:t>
            </a:r>
          </a:p>
          <a:p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7933" y="1315264"/>
            <a:ext cx="2474761" cy="3601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2924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662" y="774357"/>
            <a:ext cx="8572500" cy="528289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934833" y="5105400"/>
            <a:ext cx="1398330" cy="95185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0074876" y="5296930"/>
            <a:ext cx="11121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Comic Sans MS" panose="030F0702030302020204" pitchFamily="66" charset="0"/>
              </a:rPr>
              <a:t>2016</a:t>
            </a:r>
            <a:endParaRPr lang="en-US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792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248" y="1492876"/>
            <a:ext cx="10719001" cy="4006222"/>
          </a:xfrm>
        </p:spPr>
        <p:txBody>
          <a:bodyPr>
            <a:noAutofit/>
          </a:bodyPr>
          <a:lstStyle/>
          <a:p>
            <a:r>
              <a:rPr lang="es-PR" sz="2800" b="1" dirty="0">
                <a:latin typeface="Comic Sans MS" panose="030F0702030302020204" pitchFamily="66" charset="0"/>
              </a:rPr>
              <a:t>El Papa Francisco apuesta en "</a:t>
            </a:r>
            <a:r>
              <a:rPr lang="es-PR" sz="2800" b="1" dirty="0" err="1">
                <a:latin typeface="Comic Sans MS" panose="030F0702030302020204" pitchFamily="66" charset="0"/>
              </a:rPr>
              <a:t>Amoris</a:t>
            </a:r>
            <a:r>
              <a:rPr lang="es-PR" sz="2800" b="1" dirty="0">
                <a:latin typeface="Comic Sans MS" panose="030F0702030302020204" pitchFamily="66" charset="0"/>
              </a:rPr>
              <a:t> </a:t>
            </a:r>
            <a:r>
              <a:rPr lang="es-PR" sz="2800" b="1" dirty="0" err="1" smtClean="0">
                <a:latin typeface="Comic Sans MS" panose="030F0702030302020204" pitchFamily="66" charset="0"/>
              </a:rPr>
              <a:t>Laetitia</a:t>
            </a:r>
            <a:r>
              <a:rPr lang="es-PR" sz="2800" b="1" dirty="0" smtClean="0">
                <a:latin typeface="Comic Sans MS" panose="030F0702030302020204" pitchFamily="66" charset="0"/>
              </a:rPr>
              <a:t>“                              </a:t>
            </a:r>
            <a:r>
              <a:rPr lang="es-PR" sz="2800" b="1" dirty="0">
                <a:latin typeface="Comic Sans MS" panose="030F0702030302020204" pitchFamily="66" charset="0"/>
              </a:rPr>
              <a:t>por "</a:t>
            </a:r>
            <a:r>
              <a:rPr lang="es-PR" sz="2800" b="1" dirty="0">
                <a:solidFill>
                  <a:srgbClr val="C00000"/>
                </a:solidFill>
                <a:latin typeface="Comic Sans MS" panose="030F0702030302020204" pitchFamily="66" charset="0"/>
              </a:rPr>
              <a:t>la cultura del corazón"</a:t>
            </a:r>
          </a:p>
          <a:p>
            <a:r>
              <a:rPr lang="es-PR" sz="2800" b="1" dirty="0">
                <a:latin typeface="Comic Sans MS" panose="030F0702030302020204" pitchFamily="66" charset="0"/>
              </a:rPr>
              <a:t>La alegría del amor y el discernimiento</a:t>
            </a:r>
          </a:p>
          <a:p>
            <a:r>
              <a:rPr lang="es-PR" sz="2800" b="1" dirty="0">
                <a:latin typeface="Comic Sans MS" panose="030F0702030302020204" pitchFamily="66" charset="0"/>
              </a:rPr>
              <a:t>"Dos lógicas recorren toda la historia de la Iglesia</a:t>
            </a:r>
            <a:r>
              <a:rPr lang="es-PR" sz="2800" b="1" dirty="0" smtClean="0">
                <a:latin typeface="Comic Sans MS" panose="030F0702030302020204" pitchFamily="66" charset="0"/>
              </a:rPr>
              <a:t>:                          </a:t>
            </a:r>
            <a:r>
              <a:rPr lang="es-PR" sz="2800" b="1" dirty="0">
                <a:latin typeface="Comic Sans MS" panose="030F0702030302020204" pitchFamily="66" charset="0"/>
              </a:rPr>
              <a:t>marginar y </a:t>
            </a:r>
            <a:r>
              <a:rPr lang="es-PR" sz="2800" b="1" dirty="0" smtClean="0">
                <a:latin typeface="Comic Sans MS" panose="030F0702030302020204" pitchFamily="66" charset="0"/>
              </a:rPr>
              <a:t>reintegrar“</a:t>
            </a:r>
          </a:p>
          <a:p>
            <a:pPr marL="0" indent="0">
              <a:buNone/>
            </a:pPr>
            <a:endParaRPr lang="es-PR" sz="2800" b="1" dirty="0">
              <a:latin typeface="Comic Sans MS" panose="030F0702030302020204" pitchFamily="66" charset="0"/>
            </a:endParaRPr>
          </a:p>
          <a:p>
            <a:r>
              <a:rPr lang="es-PR" sz="2800" b="1" dirty="0" smtClean="0">
                <a:latin typeface="Comic Sans MS" panose="030F0702030302020204" pitchFamily="66" charset="0"/>
              </a:rPr>
              <a:t>Nadie </a:t>
            </a:r>
            <a:r>
              <a:rPr lang="es-PR" sz="2800" b="1" dirty="0">
                <a:latin typeface="Comic Sans MS" panose="030F0702030302020204" pitchFamily="66" charset="0"/>
              </a:rPr>
              <a:t>puede ser condenado para siempre, porque esa no es la lógica del Evangelio. No me refiero sólo a los divorciados en nueva unión sino a todos, en cualquier situación en que se encuentren </a:t>
            </a:r>
          </a:p>
          <a:p>
            <a:endParaRPr lang="es-PR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8349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3449" y="549499"/>
            <a:ext cx="8915400" cy="3777622"/>
          </a:xfrm>
        </p:spPr>
        <p:txBody>
          <a:bodyPr>
            <a:noAutofit/>
          </a:bodyPr>
          <a:lstStyle/>
          <a:p>
            <a:pPr algn="ctr"/>
            <a:r>
              <a:rPr lang="es-PR" sz="2800" b="1" dirty="0">
                <a:latin typeface="Comic Sans MS" panose="030F0702030302020204" pitchFamily="66" charset="0"/>
              </a:rPr>
              <a:t>M</a:t>
            </a:r>
            <a:r>
              <a:rPr lang="es-PR" sz="2800" b="1" dirty="0" smtClean="0">
                <a:latin typeface="Comic Sans MS" panose="030F0702030302020204" pitchFamily="66" charset="0"/>
              </a:rPr>
              <a:t>otiva hacia una  </a:t>
            </a:r>
            <a:r>
              <a:rPr lang="es-PR" sz="2800" b="1" dirty="0">
                <a:latin typeface="Comic Sans MS" panose="030F0702030302020204" pitchFamily="66" charset="0"/>
              </a:rPr>
              <a:t>"pastoral positiva" </a:t>
            </a:r>
            <a:r>
              <a:rPr lang="es-PR" sz="2800" b="1" dirty="0" smtClean="0">
                <a:latin typeface="Comic Sans MS" panose="030F0702030302020204" pitchFamily="66" charset="0"/>
              </a:rPr>
              <a:t>            y </a:t>
            </a:r>
            <a:r>
              <a:rPr lang="es-PR" sz="2800" b="1" dirty="0">
                <a:latin typeface="Comic Sans MS" panose="030F0702030302020204" pitchFamily="66" charset="0"/>
              </a:rPr>
              <a:t>una pastoral del discernimiento </a:t>
            </a:r>
            <a:r>
              <a:rPr lang="es-PR" sz="2800" b="1" dirty="0" smtClean="0">
                <a:latin typeface="Comic Sans MS" panose="030F0702030302020204" pitchFamily="66" charset="0"/>
              </a:rPr>
              <a:t>                       que </a:t>
            </a:r>
            <a:r>
              <a:rPr lang="es-PR" sz="2800" b="1" dirty="0">
                <a:latin typeface="Comic Sans MS" panose="030F0702030302020204" pitchFamily="66" charset="0"/>
              </a:rPr>
              <a:t>supere una pastoral </a:t>
            </a:r>
            <a:r>
              <a:rPr lang="es-PR" sz="2800" b="1" dirty="0" smtClean="0">
                <a:latin typeface="Comic Sans MS" panose="030F0702030302020204" pitchFamily="66" charset="0"/>
              </a:rPr>
              <a:t> </a:t>
            </a:r>
            <a:r>
              <a:rPr lang="es-PR" sz="2800" b="1" dirty="0">
                <a:latin typeface="Comic Sans MS" panose="030F0702030302020204" pitchFamily="66" charset="0"/>
              </a:rPr>
              <a:t>rígida</a:t>
            </a:r>
            <a:r>
              <a:rPr lang="es-PR" sz="2800" b="1" dirty="0" smtClean="0"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endParaRPr lang="es-PR" sz="2800" b="1" dirty="0">
              <a:latin typeface="Comic Sans MS" panose="030F0702030302020204" pitchFamily="66" charset="0"/>
            </a:endParaRPr>
          </a:p>
          <a:p>
            <a:pPr algn="ctr"/>
            <a:r>
              <a:rPr lang="es-PR" sz="2800" b="1" dirty="0">
                <a:latin typeface="Comic Sans MS" panose="030F0702030302020204" pitchFamily="66" charset="0"/>
              </a:rPr>
              <a:t>Dice el Papa, </a:t>
            </a:r>
            <a:endParaRPr lang="es-PR" sz="2800" b="1" dirty="0" smtClean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s-PR" sz="2800" b="1" dirty="0" smtClean="0">
                <a:latin typeface="Comic Sans MS" panose="030F0702030302020204" pitchFamily="66" charset="0"/>
              </a:rPr>
              <a:t>"</a:t>
            </a:r>
            <a:r>
              <a:rPr lang="es-PR" sz="2800" b="1" dirty="0">
                <a:latin typeface="Comic Sans MS" panose="030F0702030302020204" pitchFamily="66" charset="0"/>
              </a:rPr>
              <a:t>Comprendo a quienes prefieren una pastoral más rígida que no dé lugar a confusión alguna. </a:t>
            </a:r>
            <a:r>
              <a:rPr lang="es-PR" sz="2800" b="1" dirty="0" smtClean="0">
                <a:latin typeface="Comic Sans MS" panose="030F0702030302020204" pitchFamily="66" charset="0"/>
              </a:rPr>
              <a:t>               Pero </a:t>
            </a:r>
            <a:r>
              <a:rPr lang="es-PR" sz="2800" b="1" dirty="0">
                <a:latin typeface="Comic Sans MS" panose="030F0702030302020204" pitchFamily="66" charset="0"/>
              </a:rPr>
              <a:t>creo sinceramente que Jesucristo quiere </a:t>
            </a:r>
            <a:r>
              <a:rPr lang="es-PR" sz="2800" b="1" dirty="0" smtClean="0">
                <a:latin typeface="Comic Sans MS" panose="030F0702030302020204" pitchFamily="66" charset="0"/>
              </a:rPr>
              <a:t>    una </a:t>
            </a:r>
            <a:r>
              <a:rPr lang="es-PR" sz="2800" b="1" dirty="0">
                <a:latin typeface="Comic Sans MS" panose="030F0702030302020204" pitchFamily="66" charset="0"/>
              </a:rPr>
              <a:t>Iglesia atenta al bien que el Espíritu </a:t>
            </a:r>
            <a:r>
              <a:rPr lang="es-PR" sz="2800" b="1" dirty="0" smtClean="0">
                <a:latin typeface="Comic Sans MS" panose="030F0702030302020204" pitchFamily="66" charset="0"/>
              </a:rPr>
              <a:t>          derrama </a:t>
            </a:r>
            <a:r>
              <a:rPr lang="es-PR" sz="2800" b="1" dirty="0">
                <a:latin typeface="Comic Sans MS" panose="030F0702030302020204" pitchFamily="66" charset="0"/>
              </a:rPr>
              <a:t>en medio de la fragilidad" (no.308). </a:t>
            </a:r>
            <a:endParaRPr lang="es-PR" sz="2800" b="1" dirty="0" smtClean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945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3449" y="549499"/>
            <a:ext cx="8915400" cy="3777622"/>
          </a:xfrm>
        </p:spPr>
        <p:txBody>
          <a:bodyPr>
            <a:noAutofit/>
          </a:bodyPr>
          <a:lstStyle/>
          <a:p>
            <a:r>
              <a:rPr lang="es-PR" sz="3200" b="1" dirty="0" smtClean="0">
                <a:latin typeface="Comic Sans MS" panose="030F0702030302020204" pitchFamily="66" charset="0"/>
              </a:rPr>
              <a:t>Es </a:t>
            </a:r>
            <a:r>
              <a:rPr lang="es-PR" sz="3200" b="1" dirty="0">
                <a:latin typeface="Comic Sans MS" panose="030F0702030302020204" pitchFamily="66" charset="0"/>
              </a:rPr>
              <a:t>un documento prudente, moderado y discreto, en un punto medio de la comunidad eclesial. </a:t>
            </a:r>
            <a:endParaRPr lang="es-PR" sz="3200" b="1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PR" sz="3200" b="1" dirty="0" smtClean="0">
              <a:latin typeface="Comic Sans MS" panose="030F0702030302020204" pitchFamily="66" charset="0"/>
            </a:endParaRPr>
          </a:p>
          <a:p>
            <a:pPr algn="ctr"/>
            <a:r>
              <a:rPr lang="es-PR" sz="3200" b="1" dirty="0" smtClean="0">
                <a:latin typeface="Comic Sans MS" panose="030F0702030302020204" pitchFamily="66" charset="0"/>
              </a:rPr>
              <a:t>Extenso de mucho  </a:t>
            </a:r>
            <a:r>
              <a:rPr lang="es-PR" sz="3200" b="1" dirty="0">
                <a:latin typeface="Comic Sans MS" panose="030F0702030302020204" pitchFamily="66" charset="0"/>
              </a:rPr>
              <a:t>contenido. </a:t>
            </a:r>
            <a:r>
              <a:rPr lang="es-PR" sz="3200" b="1" dirty="0" smtClean="0">
                <a:latin typeface="Comic Sans MS" panose="030F0702030302020204" pitchFamily="66" charset="0"/>
              </a:rPr>
              <a:t>                           El </a:t>
            </a:r>
            <a:r>
              <a:rPr lang="es-PR" sz="3200" b="1" dirty="0">
                <a:latin typeface="Comic Sans MS" panose="030F0702030302020204" pitchFamily="66" charset="0"/>
              </a:rPr>
              <a:t>Papa llama a que la pastoral familiar sea una pastoral en la que el discernimiento tenga un papel nuclear.</a:t>
            </a:r>
          </a:p>
          <a:p>
            <a:endParaRPr lang="es-PR" sz="32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647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Algunas</a:t>
            </a:r>
            <a:r>
              <a:rPr lang="en-US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Pistas</a:t>
            </a:r>
            <a:r>
              <a:rPr lang="en-US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Documento</a:t>
            </a:r>
            <a:endParaRPr lang="es-PR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b="1" dirty="0" err="1" smtClean="0">
                <a:latin typeface="Comic Sans MS" panose="030F0702030302020204" pitchFamily="66" charset="0"/>
              </a:rPr>
              <a:t>Sapiensal</a:t>
            </a:r>
            <a:endParaRPr lang="en-US" sz="3200" b="1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PR" sz="3200" b="1" dirty="0">
              <a:latin typeface="Comic Sans MS" panose="030F0702030302020204" pitchFamily="66" charset="0"/>
            </a:endParaRPr>
          </a:p>
          <a:p>
            <a:r>
              <a:rPr lang="es-PR" sz="3200" b="1" dirty="0">
                <a:latin typeface="Comic Sans MS" panose="030F0702030302020204" pitchFamily="66" charset="0"/>
              </a:rPr>
              <a:t>Pastoral positiva de la </a:t>
            </a:r>
            <a:r>
              <a:rPr lang="es-PR" sz="3200" b="1" dirty="0" smtClean="0">
                <a:latin typeface="Comic Sans MS" panose="030F0702030302020204" pitchFamily="66" charset="0"/>
              </a:rPr>
              <a:t>vinculación #211</a:t>
            </a:r>
          </a:p>
          <a:p>
            <a:pPr marL="0" indent="0">
              <a:buNone/>
            </a:pPr>
            <a:endParaRPr lang="es-PR" sz="3200" b="1" dirty="0">
              <a:latin typeface="Comic Sans MS" panose="030F0702030302020204" pitchFamily="66" charset="0"/>
            </a:endParaRPr>
          </a:p>
          <a:p>
            <a:r>
              <a:rPr lang="es-PR" sz="3200" b="1" dirty="0">
                <a:latin typeface="Comic Sans MS" panose="030F0702030302020204" pitchFamily="66" charset="0"/>
              </a:rPr>
              <a:t>Un documento de profunda colegialidad episcopal: de 2 a 133 </a:t>
            </a:r>
            <a:r>
              <a:rPr lang="es-PR" sz="3200" b="1" dirty="0" smtClean="0">
                <a:latin typeface="Comic Sans MS" panose="030F0702030302020204" pitchFamily="66" charset="0"/>
              </a:rPr>
              <a:t>citas</a:t>
            </a:r>
            <a:endParaRPr lang="es-PR" sz="32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3087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PR" sz="2800" b="1" dirty="0">
                <a:latin typeface="Comic Sans MS" panose="030F0702030302020204" pitchFamily="66" charset="0"/>
              </a:rPr>
              <a:t>Una profunda "</a:t>
            </a:r>
            <a:r>
              <a:rPr lang="es-PR" sz="2800" b="1" dirty="0" smtClean="0">
                <a:latin typeface="Comic Sans MS" panose="030F0702030302020204" pitchFamily="66" charset="0"/>
              </a:rPr>
              <a:t>autocrítica“ #36 # 37</a:t>
            </a:r>
          </a:p>
          <a:p>
            <a:pPr marL="0" indent="0">
              <a:buNone/>
            </a:pPr>
            <a:endParaRPr lang="es-PR" sz="2800" b="1" dirty="0">
              <a:latin typeface="Comic Sans MS" panose="030F0702030302020204" pitchFamily="66" charset="0"/>
            </a:endParaRPr>
          </a:p>
          <a:p>
            <a:r>
              <a:rPr lang="es-PR" sz="2800" b="1" dirty="0">
                <a:latin typeface="Comic Sans MS" panose="030F0702030302020204" pitchFamily="66" charset="0"/>
              </a:rPr>
              <a:t>En contra la violencia </a:t>
            </a:r>
            <a:r>
              <a:rPr lang="es-PR" sz="2800" b="1" dirty="0" err="1">
                <a:latin typeface="Comic Sans MS" panose="030F0702030302020204" pitchFamily="66" charset="0"/>
              </a:rPr>
              <a:t>intradoméstica</a:t>
            </a:r>
            <a:r>
              <a:rPr lang="es-PR" sz="2800" b="1" dirty="0">
                <a:latin typeface="Comic Sans MS" panose="030F0702030302020204" pitchFamily="66" charset="0"/>
              </a:rPr>
              <a:t>  #</a:t>
            </a:r>
            <a:r>
              <a:rPr lang="es-PR" sz="2800" b="1" dirty="0" smtClean="0">
                <a:latin typeface="Comic Sans MS" panose="030F0702030302020204" pitchFamily="66" charset="0"/>
              </a:rPr>
              <a:t>54</a:t>
            </a:r>
          </a:p>
          <a:p>
            <a:pPr marL="0" indent="0">
              <a:buNone/>
            </a:pPr>
            <a:endParaRPr lang="es-PR" sz="2800" b="1" dirty="0">
              <a:latin typeface="Comic Sans MS" panose="030F0702030302020204" pitchFamily="66" charset="0"/>
            </a:endParaRPr>
          </a:p>
          <a:p>
            <a:r>
              <a:rPr lang="en-US" sz="2800" b="1" dirty="0" err="1" smtClean="0">
                <a:latin typeface="Comic Sans MS" panose="030F0702030302020204" pitchFamily="66" charset="0"/>
              </a:rPr>
              <a:t>Entusiasta</a:t>
            </a:r>
            <a:r>
              <a:rPr lang="en-US" sz="2800" b="1" dirty="0" smtClean="0">
                <a:latin typeface="Comic Sans MS" panose="030F0702030302020204" pitchFamily="66" charset="0"/>
              </a:rPr>
              <a:t> </a:t>
            </a:r>
            <a:r>
              <a:rPr lang="en-US" sz="2800" b="1" dirty="0">
                <a:latin typeface="Comic Sans MS" panose="030F0702030302020204" pitchFamily="66" charset="0"/>
              </a:rPr>
              <a:t>del </a:t>
            </a:r>
            <a:r>
              <a:rPr lang="en-US" sz="2800" b="1" dirty="0" err="1">
                <a:latin typeface="Comic Sans MS" panose="030F0702030302020204" pitchFamily="66" charset="0"/>
              </a:rPr>
              <a:t>Matrimonio</a:t>
            </a:r>
            <a:r>
              <a:rPr lang="en-US" sz="2800" b="1" dirty="0">
                <a:latin typeface="Comic Sans MS" panose="030F0702030302020204" pitchFamily="66" charset="0"/>
              </a:rPr>
              <a:t> # </a:t>
            </a:r>
            <a:r>
              <a:rPr lang="en-US" sz="2800" b="1" dirty="0" smtClean="0">
                <a:latin typeface="Comic Sans MS" panose="030F0702030302020204" pitchFamily="66" charset="0"/>
              </a:rPr>
              <a:t>55</a:t>
            </a:r>
          </a:p>
          <a:p>
            <a:pPr marL="0" indent="0">
              <a:buNone/>
            </a:pPr>
            <a:endParaRPr lang="en-US" sz="2800" b="1" dirty="0" smtClean="0">
              <a:latin typeface="Comic Sans MS" panose="030F0702030302020204" pitchFamily="66" charset="0"/>
            </a:endParaRPr>
          </a:p>
          <a:p>
            <a:r>
              <a:rPr lang="en-US" sz="2800" b="1" dirty="0" err="1" smtClean="0">
                <a:latin typeface="Comic Sans MS" panose="030F0702030302020204" pitchFamily="66" charset="0"/>
              </a:rPr>
              <a:t>Valoración</a:t>
            </a:r>
            <a:r>
              <a:rPr lang="en-US" sz="2800" b="1" dirty="0" smtClean="0">
                <a:latin typeface="Comic Sans MS" panose="030F0702030302020204" pitchFamily="66" charset="0"/>
              </a:rPr>
              <a:t> del </a:t>
            </a:r>
            <a:r>
              <a:rPr lang="en-US" sz="2800" b="1" dirty="0" err="1" smtClean="0">
                <a:latin typeface="Comic Sans MS" panose="030F0702030302020204" pitchFamily="66" charset="0"/>
              </a:rPr>
              <a:t>propio</a:t>
            </a:r>
            <a:r>
              <a:rPr lang="en-US" sz="2800" b="1" dirty="0" smtClean="0">
                <a:latin typeface="Comic Sans MS" panose="030F0702030302020204" pitchFamily="66" charset="0"/>
              </a:rPr>
              <a:t> </a:t>
            </a:r>
            <a:r>
              <a:rPr lang="en-US" sz="2800" b="1" dirty="0" err="1" smtClean="0">
                <a:latin typeface="Comic Sans MS" panose="030F0702030302020204" pitchFamily="66" charset="0"/>
              </a:rPr>
              <a:t>cuerpo</a:t>
            </a:r>
            <a:r>
              <a:rPr lang="en-US" sz="2800" b="1" dirty="0" smtClean="0">
                <a:latin typeface="Comic Sans MS" panose="030F0702030302020204" pitchFamily="66" charset="0"/>
              </a:rPr>
              <a:t> # 285</a:t>
            </a:r>
            <a:endParaRPr lang="es-PR" sz="2800" b="1" dirty="0" smtClean="0">
              <a:latin typeface="Comic Sans MS" panose="030F0702030302020204" pitchFamily="66" charset="0"/>
            </a:endParaRPr>
          </a:p>
          <a:p>
            <a:endParaRPr lang="es-PR" sz="2800" b="1" dirty="0">
              <a:latin typeface="Comic Sans MS" panose="030F0702030302020204" pitchFamily="66" charset="0"/>
            </a:endParaRPr>
          </a:p>
          <a:p>
            <a:endParaRPr lang="es-PR" sz="2800" dirty="0"/>
          </a:p>
        </p:txBody>
      </p:sp>
    </p:spTree>
    <p:extLst>
      <p:ext uri="{BB962C8B-B14F-4D97-AF65-F5344CB8AC3E}">
        <p14:creationId xmlns:p14="http://schemas.microsoft.com/office/powerpoint/2010/main" val="213674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319</TotalTime>
  <Words>1183</Words>
  <Application>Microsoft Office PowerPoint</Application>
  <PresentationFormat>Panorámica</PresentationFormat>
  <Paragraphs>207</Paragraphs>
  <Slides>32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32</vt:i4>
      </vt:variant>
    </vt:vector>
  </HeadingPairs>
  <TitlesOfParts>
    <vt:vector size="37" baseType="lpstr">
      <vt:lpstr>Arial</vt:lpstr>
      <vt:lpstr>Century Gothic</vt:lpstr>
      <vt:lpstr>Comic Sans MS</vt:lpstr>
      <vt:lpstr>Wingdings 3</vt:lpstr>
      <vt:lpstr>Wisp</vt:lpstr>
      <vt:lpstr>Desafío y horizontes  de la Familia y la Pastoral Familiar, a la luz de la exhortación Apostolica Post                                  - Sinodal Amoris Laetitia -  La Alegría del Amor.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Algunas Pistas Documento</vt:lpstr>
      <vt:lpstr>Presentación de PowerPoint</vt:lpstr>
      <vt:lpstr>Presentación de PowerPoint</vt:lpstr>
      <vt:lpstr>El camino de la Iglesia es de integración. Es la Cultura del Corazón.   </vt:lpstr>
      <vt:lpstr>El camino de la Iglesia es de integración. Es la Cultura del Corazón.   </vt:lpstr>
      <vt:lpstr>Presentación de PowerPoint</vt:lpstr>
      <vt:lpstr>9 Capitulos</vt:lpstr>
      <vt:lpstr>ÍNDICE </vt:lpstr>
      <vt:lpstr>Presentación de PowerPoint</vt:lpstr>
      <vt:lpstr>Capítulo primero A LA LUZ DE LA PALABRA </vt:lpstr>
      <vt:lpstr>Capítulo segundo REALIDAD Y DESAFÍOS DE LAS FAMILIAS </vt:lpstr>
      <vt:lpstr>Capítulo tercero LA MIRADA PUESTA EN JESÚS: VOCACIÓN DE LA FAMILIA </vt:lpstr>
      <vt:lpstr>Capítulo cuarto EL AMOR EN EL MATRIMONIO </vt:lpstr>
      <vt:lpstr>Capítulo cuarto EL AMOR EN EL MATRIMONIO </vt:lpstr>
      <vt:lpstr>Capítulo quinto AMOR QUE SE VUELVE FECUNDO </vt:lpstr>
      <vt:lpstr>Capítulo sexto ALGUNAS PERSPECTIVAS PASTORALES </vt:lpstr>
      <vt:lpstr>Capítulo séptimo FORTALECER LA EDUCACIÓN DE LOS HIJOS </vt:lpstr>
      <vt:lpstr>Capítulo octavo ACOMPAÑAR, DISCERNIR                             E INTEGRAR LA FRAGILIDAD </vt:lpstr>
      <vt:lpstr>Presentación de PowerPoint</vt:lpstr>
      <vt:lpstr>Capítulo noveno ESPIRITUALIDAD MATRIMONIAL Y FAMILIAR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Owner</dc:creator>
  <cp:lastModifiedBy>Depto. de Familia, Vida y Juventud</cp:lastModifiedBy>
  <cp:revision>48</cp:revision>
  <dcterms:created xsi:type="dcterms:W3CDTF">2016-05-02T11:21:18Z</dcterms:created>
  <dcterms:modified xsi:type="dcterms:W3CDTF">2016-07-03T05:28:23Z</dcterms:modified>
</cp:coreProperties>
</file>