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0" r:id="rId3"/>
    <p:sldId id="271" r:id="rId4"/>
    <p:sldId id="258" r:id="rId5"/>
    <p:sldId id="263" r:id="rId6"/>
    <p:sldId id="264" r:id="rId7"/>
    <p:sldId id="265" r:id="rId8"/>
    <p:sldId id="266" r:id="rId9"/>
    <p:sldId id="267" r:id="rId10"/>
    <p:sldId id="268" r:id="rId11"/>
    <p:sldId id="269" r:id="rId12"/>
    <p:sldId id="260" r:id="rId13"/>
    <p:sldId id="272" r:id="rId14"/>
    <p:sldId id="273" r:id="rId15"/>
    <p:sldId id="275" r:id="rId16"/>
    <p:sldId id="276" r:id="rId17"/>
    <p:sldId id="277" r:id="rId18"/>
    <p:sldId id="278" r:id="rId19"/>
    <p:sldId id="279" r:id="rId20"/>
    <p:sldId id="280" r:id="rId21"/>
    <p:sldId id="281" r:id="rId22"/>
    <p:sldId id="282" r:id="rId23"/>
    <p:sldId id="283" r:id="rId24"/>
    <p:sldId id="284" r:id="rId25"/>
    <p:sldId id="286" r:id="rId26"/>
    <p:sldId id="289" r:id="rId27"/>
    <p:sldId id="290" r:id="rId28"/>
    <p:sldId id="291" r:id="rId29"/>
    <p:sldId id="293" r:id="rId30"/>
    <p:sldId id="292" r:id="rId31"/>
    <p:sldId id="294" r:id="rId32"/>
    <p:sldId id="295" r:id="rId33"/>
    <p:sldId id="298" r:id="rId34"/>
    <p:sldId id="297" r:id="rId35"/>
    <p:sldId id="299" r:id="rId36"/>
    <p:sldId id="300" r:id="rId37"/>
    <p:sldId id="301" r:id="rId38"/>
    <p:sldId id="302" r:id="rId39"/>
    <p:sldId id="303" r:id="rId40"/>
    <p:sldId id="304" r:id="rId41"/>
    <p:sldId id="305" r:id="rId42"/>
    <p:sldId id="306" r:id="rId43"/>
    <p:sldId id="307" r:id="rId44"/>
    <p:sldId id="308" r:id="rId45"/>
    <p:sldId id="310" r:id="rId46"/>
    <p:sldId id="309" r:id="rId4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3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2" autoAdjust="0"/>
  </p:normalViewPr>
  <p:slideViewPr>
    <p:cSldViewPr>
      <p:cViewPr varScale="1">
        <p:scale>
          <a:sx n="84" d="100"/>
          <a:sy n="84" d="100"/>
        </p:scale>
        <p:origin x="-139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98214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42583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178230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66665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364074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150335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197902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396475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43592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43884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473489-78B6-4716-93F8-3EC98221106D}" type="datetimeFigureOut">
              <a:rPr lang="es-CO" smtClean="0"/>
              <a:t>5/07/2016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8732FE6-B2A6-49F9-8BE1-FF9C5E067FAC}" type="slidenum">
              <a:rPr lang="es-CO" smtClean="0"/>
              <a:t>‹Nº›</a:t>
            </a:fld>
            <a:endParaRPr lang="es-CO"/>
          </a:p>
        </p:txBody>
      </p:sp>
    </p:spTree>
    <p:extLst>
      <p:ext uri="{BB962C8B-B14F-4D97-AF65-F5344CB8AC3E}">
        <p14:creationId xmlns:p14="http://schemas.microsoft.com/office/powerpoint/2010/main" val="10252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73489-78B6-4716-93F8-3EC98221106D}" type="datetimeFigureOut">
              <a:rPr lang="es-CO" smtClean="0"/>
              <a:t>5/07/2016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32FE6-B2A6-49F9-8BE1-FF9C5E067FAC}" type="slidenum">
              <a:rPr lang="es-CO" smtClean="0"/>
              <a:t>‹Nº›</a:t>
            </a:fld>
            <a:endParaRPr lang="es-CO"/>
          </a:p>
        </p:txBody>
      </p:sp>
    </p:spTree>
    <p:extLst>
      <p:ext uri="{BB962C8B-B14F-4D97-AF65-F5344CB8AC3E}">
        <p14:creationId xmlns:p14="http://schemas.microsoft.com/office/powerpoint/2010/main" val="300807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8.xml"/><Relationship Id="rId6" Type="http://schemas.openxmlformats.org/officeDocument/2006/relationships/image" Target="../media/image18.jp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44824"/>
            <a:ext cx="8064896" cy="1470025"/>
          </a:xfrm>
        </p:spPr>
        <p:txBody>
          <a:bodyPr>
            <a:noAutofit/>
          </a:bodyPr>
          <a:lstStyle/>
          <a:p>
            <a:r>
              <a:rPr lang="es-MX" sz="3200" b="1" dirty="0"/>
              <a:t>LA FAMILIA EN EL MAGISTERIO DE LA IGLESIA A LA LUZ DE </a:t>
            </a:r>
            <a:r>
              <a:rPr lang="es-MX" sz="3200" b="1" dirty="0" smtClean="0"/>
              <a:t>LA EXHORTACIÓN </a:t>
            </a:r>
            <a:r>
              <a:rPr lang="es-MX" sz="3200" b="1" dirty="0"/>
              <a:t>APOSTÓLICA POSTSINODAL </a:t>
            </a:r>
            <a:r>
              <a:rPr lang="es-MX" sz="3200" b="1" i="1" dirty="0"/>
              <a:t>AMORIS LAETITIA</a:t>
            </a:r>
            <a:endParaRPr lang="es-CO" sz="3200" b="1" dirty="0"/>
          </a:p>
        </p:txBody>
      </p:sp>
      <p:sp>
        <p:nvSpPr>
          <p:cNvPr id="3" name="2 Subtítulo"/>
          <p:cNvSpPr>
            <a:spLocks noGrp="1"/>
          </p:cNvSpPr>
          <p:nvPr>
            <p:ph type="subTitle" idx="1"/>
          </p:nvPr>
        </p:nvSpPr>
        <p:spPr>
          <a:xfrm>
            <a:off x="899592" y="5445224"/>
            <a:ext cx="7272808" cy="697632"/>
          </a:xfrm>
        </p:spPr>
        <p:txBody>
          <a:bodyPr/>
          <a:lstStyle/>
          <a:p>
            <a:r>
              <a:rPr lang="es-MX" dirty="0" smtClean="0">
                <a:solidFill>
                  <a:schemeClr val="tx1"/>
                </a:solidFill>
              </a:rPr>
              <a:t>Pbro. Lic. Felipe de Jesús de León Ojeda</a:t>
            </a:r>
            <a:endParaRPr lang="es-CO" dirty="0">
              <a:solidFill>
                <a:schemeClr val="tx1"/>
              </a:solidFill>
            </a:endParaRPr>
          </a:p>
        </p:txBody>
      </p:sp>
    </p:spTree>
    <p:extLst>
      <p:ext uri="{BB962C8B-B14F-4D97-AF65-F5344CB8AC3E}">
        <p14:creationId xmlns:p14="http://schemas.microsoft.com/office/powerpoint/2010/main" val="172838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332656"/>
            <a:ext cx="2232248" cy="3597190"/>
          </a:xfrm>
          <a:scene3d>
            <a:camera prst="perspectiveContrastingRightFacing"/>
            <a:lightRig rig="threePt" dir="t"/>
          </a:scene3d>
        </p:spPr>
      </p:pic>
      <p:sp>
        <p:nvSpPr>
          <p:cNvPr id="4" name="3 Marcador de texto"/>
          <p:cNvSpPr>
            <a:spLocks noGrp="1"/>
          </p:cNvSpPr>
          <p:nvPr>
            <p:ph type="body" sz="half" idx="2"/>
          </p:nvPr>
        </p:nvSpPr>
        <p:spPr>
          <a:xfrm>
            <a:off x="467544" y="1844824"/>
            <a:ext cx="3008313" cy="4691063"/>
          </a:xfrm>
        </p:spPr>
        <p:txBody>
          <a:bodyPr/>
          <a:lstStyle/>
          <a:p>
            <a:r>
              <a:rPr lang="es-CO" sz="2800" dirty="0"/>
              <a:t>Después del Concilio y de santo Tomás, son </a:t>
            </a:r>
            <a:r>
              <a:rPr lang="es-CO" sz="2800" dirty="0" smtClean="0"/>
              <a:t>citados </a:t>
            </a:r>
            <a:r>
              <a:rPr lang="es-CO" sz="2800" dirty="0"/>
              <a:t>el </a:t>
            </a:r>
            <a:r>
              <a:rPr lang="es-CO" sz="2800" b="1" dirty="0"/>
              <a:t>Catecismo de la Iglesia Católica</a:t>
            </a:r>
            <a:r>
              <a:rPr lang="es-CO" sz="2800" dirty="0"/>
              <a:t> y el </a:t>
            </a:r>
            <a:r>
              <a:rPr lang="es-CO" sz="2800" b="1" dirty="0"/>
              <a:t>Código de Derecho Canónico</a:t>
            </a:r>
            <a:r>
              <a:rPr lang="es-CO" sz="2800" dirty="0"/>
              <a:t>.</a:t>
            </a:r>
          </a:p>
          <a:p>
            <a:endParaRPr lang="es-CO" dirty="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368" y="2708920"/>
            <a:ext cx="2347972" cy="3717031"/>
          </a:xfrm>
          <a:prstGeom prst="rect">
            <a:avLst/>
          </a:prstGeom>
          <a:scene3d>
            <a:camera prst="perspectiveContrastingLeftFacing"/>
            <a:lightRig rig="threePt" dir="t"/>
          </a:scene3d>
        </p:spPr>
      </p:pic>
    </p:spTree>
    <p:extLst>
      <p:ext uri="{BB962C8B-B14F-4D97-AF65-F5344CB8AC3E}">
        <p14:creationId xmlns:p14="http://schemas.microsoft.com/office/powerpoint/2010/main" val="312687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4972" y="272495"/>
            <a:ext cx="1451893" cy="1735757"/>
          </a:xfrm>
        </p:spPr>
      </p:pic>
      <p:sp>
        <p:nvSpPr>
          <p:cNvPr id="4" name="3 Marcador de texto"/>
          <p:cNvSpPr>
            <a:spLocks noGrp="1"/>
          </p:cNvSpPr>
          <p:nvPr>
            <p:ph type="body" sz="half" idx="2"/>
          </p:nvPr>
        </p:nvSpPr>
        <p:spPr>
          <a:xfrm>
            <a:off x="395536" y="548680"/>
            <a:ext cx="3394720" cy="5865515"/>
          </a:xfrm>
        </p:spPr>
        <p:txBody>
          <a:bodyPr>
            <a:noAutofit/>
          </a:bodyPr>
          <a:lstStyle/>
          <a:p>
            <a:r>
              <a:rPr lang="es-CO" sz="2800" b="1" dirty="0"/>
              <a:t>Otros autores citados</a:t>
            </a:r>
            <a:r>
              <a:rPr lang="es-CO" sz="2800" b="1" dirty="0" smtClean="0"/>
              <a:t>:</a:t>
            </a:r>
          </a:p>
          <a:p>
            <a:pPr marL="285750" indent="-285750">
              <a:buFont typeface="Wingdings" panose="05000000000000000000" pitchFamily="2" charset="2"/>
              <a:buChar char="§"/>
            </a:pPr>
            <a:r>
              <a:rPr lang="es-CO" sz="2800" dirty="0" smtClean="0"/>
              <a:t>J</a:t>
            </a:r>
            <a:r>
              <a:rPr lang="es-CO" sz="2800" dirty="0"/>
              <a:t>. L. </a:t>
            </a:r>
            <a:r>
              <a:rPr lang="es-CO" sz="2800" dirty="0" smtClean="0"/>
              <a:t>Borges,</a:t>
            </a:r>
          </a:p>
          <a:p>
            <a:pPr marL="285750" indent="-285750">
              <a:buFont typeface="Wingdings" panose="05000000000000000000" pitchFamily="2" charset="2"/>
              <a:buChar char="§"/>
            </a:pPr>
            <a:r>
              <a:rPr lang="es-CO" sz="2800" dirty="0" smtClean="0"/>
              <a:t>Martin </a:t>
            </a:r>
            <a:r>
              <a:rPr lang="es-CO" sz="2800" dirty="0"/>
              <a:t>Luther </a:t>
            </a:r>
            <a:r>
              <a:rPr lang="es-CO" sz="2800" dirty="0" smtClean="0"/>
              <a:t>King,</a:t>
            </a:r>
          </a:p>
          <a:p>
            <a:pPr marL="285750" indent="-285750">
              <a:buFont typeface="Wingdings" panose="05000000000000000000" pitchFamily="2" charset="2"/>
              <a:buChar char="§"/>
            </a:pPr>
            <a:r>
              <a:rPr lang="es-CO" sz="2800" dirty="0" smtClean="0"/>
              <a:t>Mario Benedetti,</a:t>
            </a:r>
          </a:p>
          <a:p>
            <a:pPr marL="285750" indent="-285750">
              <a:buFont typeface="Wingdings" panose="05000000000000000000" pitchFamily="2" charset="2"/>
              <a:buChar char="§"/>
            </a:pPr>
            <a:r>
              <a:rPr lang="es-CO" sz="2800" dirty="0" smtClean="0"/>
              <a:t>Gabriel Marcel,</a:t>
            </a:r>
          </a:p>
          <a:p>
            <a:pPr marL="285750" indent="-285750">
              <a:buFont typeface="Wingdings" panose="05000000000000000000" pitchFamily="2" charset="2"/>
              <a:buChar char="§"/>
            </a:pPr>
            <a:r>
              <a:rPr lang="es-CO" sz="2800" dirty="0" smtClean="0"/>
              <a:t>Erich Fromm,</a:t>
            </a:r>
          </a:p>
          <a:p>
            <a:pPr marL="285750" indent="-285750">
              <a:buFont typeface="Wingdings" panose="05000000000000000000" pitchFamily="2" charset="2"/>
              <a:buChar char="§"/>
            </a:pPr>
            <a:r>
              <a:rPr lang="es-CO" sz="2800" dirty="0" err="1" smtClean="0"/>
              <a:t>Dietrich</a:t>
            </a:r>
            <a:r>
              <a:rPr lang="es-CO" sz="2800" dirty="0" smtClean="0"/>
              <a:t> </a:t>
            </a:r>
            <a:r>
              <a:rPr lang="es-CO" sz="2800" dirty="0" err="1" smtClean="0"/>
              <a:t>Bonhoeffer</a:t>
            </a:r>
            <a:r>
              <a:rPr lang="es-CO" sz="2800" dirty="0" smtClean="0"/>
              <a:t>,</a:t>
            </a:r>
          </a:p>
          <a:p>
            <a:pPr marL="285750" indent="-285750">
              <a:buFont typeface="Wingdings" panose="05000000000000000000" pitchFamily="2" charset="2"/>
              <a:buChar char="§"/>
            </a:pPr>
            <a:r>
              <a:rPr lang="es-CO" sz="2800" dirty="0" smtClean="0"/>
              <a:t>Aristóteles,</a:t>
            </a:r>
          </a:p>
          <a:p>
            <a:pPr marL="285750" indent="-285750">
              <a:buFont typeface="Wingdings" panose="05000000000000000000" pitchFamily="2" charset="2"/>
              <a:buChar char="§"/>
            </a:pPr>
            <a:r>
              <a:rPr lang="es-CO" sz="2800" dirty="0" smtClean="0"/>
              <a:t>Octavio Paz,</a:t>
            </a:r>
          </a:p>
          <a:p>
            <a:pPr marL="285750" indent="-285750">
              <a:buFont typeface="Wingdings" panose="05000000000000000000" pitchFamily="2" charset="2"/>
              <a:buChar char="§"/>
            </a:pPr>
            <a:r>
              <a:rPr lang="es-CO" sz="2800" dirty="0" smtClean="0"/>
              <a:t>Josef </a:t>
            </a:r>
            <a:r>
              <a:rPr lang="es-CO" sz="2800" dirty="0" err="1"/>
              <a:t>Pieper</a:t>
            </a:r>
            <a:r>
              <a:rPr lang="es-CO" sz="2800" dirty="0"/>
              <a:t>.</a:t>
            </a: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407063"/>
            <a:ext cx="1524000" cy="1905000"/>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803" y="233403"/>
            <a:ext cx="1951234" cy="1773327"/>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321" y="2229319"/>
            <a:ext cx="1332620" cy="1868713"/>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0550" y="2229319"/>
            <a:ext cx="1464349" cy="1868713"/>
          </a:xfrm>
          <a:prstGeom prst="rect">
            <a:avLst/>
          </a:prstGeom>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984" y="2229319"/>
            <a:ext cx="1366069" cy="1962309"/>
          </a:xfrm>
          <a:prstGeom prst="rect">
            <a:avLst/>
          </a:prstGeom>
        </p:spPr>
      </p:pic>
      <p:pic>
        <p:nvPicPr>
          <p:cNvPr id="11" name="1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8266" y="4407062"/>
            <a:ext cx="1394398" cy="1930099"/>
          </a:xfrm>
          <a:prstGeom prst="rect">
            <a:avLst/>
          </a:prstGeom>
        </p:spPr>
      </p:pic>
      <p:pic>
        <p:nvPicPr>
          <p:cNvPr id="12" name="1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0192" y="233403"/>
            <a:ext cx="1282585" cy="1813942"/>
          </a:xfrm>
          <a:prstGeom prst="rect">
            <a:avLst/>
          </a:prstGeom>
        </p:spPr>
      </p:pic>
      <p:pic>
        <p:nvPicPr>
          <p:cNvPr id="13" name="12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7203" y="4407063"/>
            <a:ext cx="1428750" cy="1905000"/>
          </a:xfrm>
          <a:prstGeom prst="rect">
            <a:avLst/>
          </a:prstGeom>
        </p:spPr>
      </p:pic>
    </p:spTree>
    <p:extLst>
      <p:ext uri="{BB962C8B-B14F-4D97-AF65-F5344CB8AC3E}">
        <p14:creationId xmlns:p14="http://schemas.microsoft.com/office/powerpoint/2010/main" val="115781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0" y="0"/>
            <a:ext cx="9144000" cy="6858000"/>
          </a:xfrm>
        </p:spPr>
        <p:txBody>
          <a:bodyPr/>
          <a:lstStyle/>
          <a:p>
            <a:endParaRPr lang="es-CO" sz="1050" dirty="0">
              <a:solidFill>
                <a:srgbClr val="000000"/>
              </a:solidFill>
            </a:endParaRPr>
          </a:p>
          <a:p>
            <a:pPr algn="just"/>
            <a:endParaRPr lang="es-CO"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9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631" y="-1"/>
            <a:ext cx="1812069" cy="179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631" y="1613217"/>
            <a:ext cx="1812069" cy="179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631" y="3375745"/>
            <a:ext cx="1802672" cy="167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631" y="5041227"/>
            <a:ext cx="1795369" cy="18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09801" y="1052736"/>
            <a:ext cx="5138830" cy="5201424"/>
          </a:xfrm>
          <a:prstGeom prst="rect">
            <a:avLst/>
          </a:prstGeom>
        </p:spPr>
        <p:txBody>
          <a:bodyPr wrap="square">
            <a:spAutoFit/>
          </a:bodyPr>
          <a:lstStyle/>
          <a:p>
            <a:endParaRPr lang="es-CO" sz="1200" dirty="0">
              <a:solidFill>
                <a:srgbClr val="000000"/>
              </a:solidFill>
            </a:endParaRPr>
          </a:p>
          <a:p>
            <a:r>
              <a:rPr lang="es-CO" sz="2000" dirty="0">
                <a:latin typeface="+mj-lt"/>
              </a:rPr>
              <a:t>Aunque muchos Papas han hablado sobre la familia, </a:t>
            </a:r>
            <a:r>
              <a:rPr lang="es-CO" sz="2000" dirty="0" smtClean="0">
                <a:latin typeface="+mj-lt"/>
              </a:rPr>
              <a:t>destacan </a:t>
            </a:r>
            <a:r>
              <a:rPr lang="es-CO" sz="2000" dirty="0">
                <a:latin typeface="+mj-lt"/>
              </a:rPr>
              <a:t>los siguientes documentos magisteriales</a:t>
            </a:r>
            <a:r>
              <a:rPr lang="es-CO" sz="2000" dirty="0" smtClean="0">
                <a:latin typeface="+mj-lt"/>
              </a:rPr>
              <a:t>:</a:t>
            </a:r>
          </a:p>
          <a:p>
            <a:r>
              <a:rPr lang="es-CO" sz="2000" dirty="0" smtClean="0">
                <a:latin typeface="+mj-lt"/>
              </a:rPr>
              <a:t> </a:t>
            </a:r>
            <a:endParaRPr lang="es-CO" sz="2000" dirty="0">
              <a:latin typeface="+mj-lt"/>
            </a:endParaRPr>
          </a:p>
          <a:p>
            <a:r>
              <a:rPr lang="es-CO" sz="2000" b="1" dirty="0">
                <a:latin typeface="+mj-lt"/>
              </a:rPr>
              <a:t>León XIII</a:t>
            </a:r>
            <a:r>
              <a:rPr lang="es-CO" sz="2000" dirty="0">
                <a:latin typeface="+mj-lt"/>
              </a:rPr>
              <a:t>: «</a:t>
            </a:r>
            <a:r>
              <a:rPr lang="es-CO" sz="2000" dirty="0" smtClean="0">
                <a:latin typeface="+mj-lt"/>
              </a:rPr>
              <a:t>ARCANUM </a:t>
            </a:r>
            <a:r>
              <a:rPr lang="es-CO" sz="2000" dirty="0">
                <a:latin typeface="+mj-lt"/>
              </a:rPr>
              <a:t>DIVINAE </a:t>
            </a:r>
            <a:r>
              <a:rPr lang="es-CO" sz="2000" dirty="0" smtClean="0">
                <a:latin typeface="+mj-lt"/>
              </a:rPr>
              <a:t>SAPIENTIAE» </a:t>
            </a:r>
            <a:r>
              <a:rPr lang="es-CO" sz="2000" dirty="0">
                <a:latin typeface="+mj-lt"/>
              </a:rPr>
              <a:t>(1880</a:t>
            </a:r>
            <a:r>
              <a:rPr lang="es-CO" sz="2000" dirty="0" smtClean="0">
                <a:latin typeface="+mj-lt"/>
              </a:rPr>
              <a:t>).</a:t>
            </a:r>
          </a:p>
          <a:p>
            <a:endParaRPr lang="es-CO" sz="2000" dirty="0">
              <a:latin typeface="+mj-lt"/>
            </a:endParaRPr>
          </a:p>
          <a:p>
            <a:r>
              <a:rPr lang="it-IT" sz="2000" b="1" dirty="0">
                <a:latin typeface="+mj-lt"/>
              </a:rPr>
              <a:t>Pío XI</a:t>
            </a:r>
            <a:r>
              <a:rPr lang="it-IT" sz="2000" dirty="0">
                <a:latin typeface="+mj-lt"/>
              </a:rPr>
              <a:t>: </a:t>
            </a:r>
            <a:r>
              <a:rPr lang="it-IT" sz="2000" dirty="0" smtClean="0">
                <a:latin typeface="+mj-lt"/>
              </a:rPr>
              <a:t>«CASTI CONNUBII» </a:t>
            </a:r>
            <a:r>
              <a:rPr lang="it-IT" sz="2000" dirty="0">
                <a:latin typeface="+mj-lt"/>
              </a:rPr>
              <a:t>(1930</a:t>
            </a:r>
            <a:r>
              <a:rPr lang="it-IT" sz="2000" dirty="0" smtClean="0">
                <a:latin typeface="+mj-lt"/>
              </a:rPr>
              <a:t>).</a:t>
            </a:r>
          </a:p>
          <a:p>
            <a:endParaRPr lang="it-IT" sz="2000" dirty="0">
              <a:latin typeface="+mj-lt"/>
            </a:endParaRPr>
          </a:p>
          <a:p>
            <a:r>
              <a:rPr lang="es-CO" sz="2000" b="1" dirty="0">
                <a:latin typeface="+mj-lt"/>
              </a:rPr>
              <a:t>Pablo VI</a:t>
            </a:r>
            <a:r>
              <a:rPr lang="es-CO" sz="2000" dirty="0">
                <a:latin typeface="+mj-lt"/>
              </a:rPr>
              <a:t>: «</a:t>
            </a:r>
            <a:r>
              <a:rPr lang="es-CO" sz="2000" dirty="0" smtClean="0">
                <a:latin typeface="+mj-lt"/>
              </a:rPr>
              <a:t>HUMANAE VITAE» </a:t>
            </a:r>
            <a:r>
              <a:rPr lang="es-CO" sz="2000" dirty="0">
                <a:latin typeface="+mj-lt"/>
              </a:rPr>
              <a:t>(1968</a:t>
            </a:r>
            <a:r>
              <a:rPr lang="es-CO" sz="2000" dirty="0" smtClean="0">
                <a:latin typeface="+mj-lt"/>
              </a:rPr>
              <a:t>).</a:t>
            </a:r>
          </a:p>
          <a:p>
            <a:endParaRPr lang="es-CO" sz="2000" dirty="0">
              <a:latin typeface="+mj-lt"/>
            </a:endParaRPr>
          </a:p>
          <a:p>
            <a:r>
              <a:rPr lang="es-CO" sz="2000" b="1" dirty="0">
                <a:latin typeface="+mj-lt"/>
              </a:rPr>
              <a:t>Juan Pablo II</a:t>
            </a:r>
            <a:r>
              <a:rPr lang="es-CO" sz="2000" dirty="0">
                <a:latin typeface="+mj-lt"/>
              </a:rPr>
              <a:t>: </a:t>
            </a:r>
            <a:r>
              <a:rPr lang="es-CO" sz="2000" dirty="0" smtClean="0">
                <a:latin typeface="+mj-lt"/>
              </a:rPr>
              <a:t>«FAMILIARIS CONSORTIO» </a:t>
            </a:r>
            <a:r>
              <a:rPr lang="es-CO" sz="2000" dirty="0">
                <a:latin typeface="+mj-lt"/>
              </a:rPr>
              <a:t>(1981</a:t>
            </a:r>
            <a:r>
              <a:rPr lang="es-CO" sz="2000" dirty="0" smtClean="0">
                <a:latin typeface="+mj-lt"/>
              </a:rPr>
              <a:t>).</a:t>
            </a:r>
          </a:p>
          <a:p>
            <a:endParaRPr lang="es-CO" sz="2000" dirty="0">
              <a:latin typeface="+mj-lt"/>
            </a:endParaRPr>
          </a:p>
          <a:p>
            <a:r>
              <a:rPr lang="es-CO" sz="2000" b="1" dirty="0">
                <a:latin typeface="+mj-lt"/>
              </a:rPr>
              <a:t>Francisco</a:t>
            </a:r>
            <a:r>
              <a:rPr lang="es-CO" sz="2000" dirty="0">
                <a:latin typeface="+mj-lt"/>
              </a:rPr>
              <a:t>: </a:t>
            </a:r>
            <a:r>
              <a:rPr lang="es-CO" sz="2000" dirty="0" smtClean="0">
                <a:latin typeface="+mj-lt"/>
              </a:rPr>
              <a:t>«AMORIS LAETITIA» </a:t>
            </a:r>
            <a:r>
              <a:rPr lang="es-CO" sz="2000" dirty="0">
                <a:latin typeface="+mj-lt"/>
              </a:rPr>
              <a:t>(2016) </a:t>
            </a:r>
          </a:p>
          <a:p>
            <a:endParaRPr lang="es-CO" sz="2000" dirty="0" smtClean="0">
              <a:latin typeface="+mj-lt"/>
            </a:endParaRPr>
          </a:p>
        </p:txBody>
      </p:sp>
    </p:spTree>
    <p:extLst>
      <p:ext uri="{BB962C8B-B14F-4D97-AF65-F5344CB8AC3E}">
        <p14:creationId xmlns:p14="http://schemas.microsoft.com/office/powerpoint/2010/main" val="239709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1162050"/>
          </a:xfrm>
        </p:spPr>
        <p:txBody>
          <a:bodyPr>
            <a:normAutofit fontScale="90000"/>
          </a:bodyPr>
          <a:lstStyle/>
          <a:p>
            <a:pPr algn="ctr"/>
            <a:r>
              <a:rPr lang="es-MX" sz="4000" dirty="0" smtClean="0"/>
              <a:t>II. ALGUNOS ASPECTOS PARTICULARES</a:t>
            </a:r>
            <a:br>
              <a:rPr lang="es-MX" sz="4000" dirty="0" smtClean="0"/>
            </a:br>
            <a:endParaRPr lang="es-CO" sz="40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268760"/>
            <a:ext cx="3312368" cy="5105403"/>
          </a:xfrm>
          <a:scene3d>
            <a:camera prst="perspectiveLeft"/>
            <a:lightRig rig="threePt" dir="t"/>
          </a:scene3d>
        </p:spPr>
      </p:pic>
    </p:spTree>
    <p:extLst>
      <p:ext uri="{BB962C8B-B14F-4D97-AF65-F5344CB8AC3E}">
        <p14:creationId xmlns:p14="http://schemas.microsoft.com/office/powerpoint/2010/main" val="229493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1355750"/>
          </a:xfrm>
        </p:spPr>
        <p:txBody>
          <a:bodyPr>
            <a:normAutofit fontScale="90000"/>
          </a:bodyPr>
          <a:lstStyle/>
          <a:p>
            <a:r>
              <a:rPr lang="es-CO" sz="3200" dirty="0"/>
              <a:t>1. VER- CONTEMPLAR: “Realidad y desafíos de las familias” (cap. 2)</a:t>
            </a:r>
            <a:r>
              <a:rPr lang="es-CO" dirty="0"/>
              <a:t/>
            </a:r>
            <a:br>
              <a:rPr lang="es-CO" dirty="0"/>
            </a:br>
            <a:endParaRPr lang="es-CO" dirty="0"/>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56792"/>
            <a:ext cx="6624735" cy="4968550"/>
          </a:xfrm>
        </p:spPr>
      </p:pic>
    </p:spTree>
    <p:extLst>
      <p:ext uri="{BB962C8B-B14F-4D97-AF65-F5344CB8AC3E}">
        <p14:creationId xmlns:p14="http://schemas.microsoft.com/office/powerpoint/2010/main" val="171072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85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3642941876"/>
              </p:ext>
            </p:extLst>
          </p:nvPr>
        </p:nvGraphicFramePr>
        <p:xfrm>
          <a:off x="0" y="2"/>
          <a:ext cx="9108504" cy="6857997"/>
        </p:xfrm>
        <a:graphic>
          <a:graphicData uri="http://schemas.openxmlformats.org/drawingml/2006/table">
            <a:tbl>
              <a:tblPr firstRow="1" bandRow="1">
                <a:tableStyleId>{3B4B98B0-60AC-42C2-AFA5-B58CD77FA1E5}</a:tableStyleId>
              </a:tblPr>
              <a:tblGrid>
                <a:gridCol w="4554252"/>
                <a:gridCol w="4554252"/>
              </a:tblGrid>
              <a:tr h="762266">
                <a:tc>
                  <a:txBody>
                    <a:bodyPr/>
                    <a:lstStyle/>
                    <a:p>
                      <a:pPr algn="ctr"/>
                      <a:r>
                        <a:rPr lang="es-CO" sz="4000" dirty="0" smtClean="0"/>
                        <a:t>SITUACIONES</a:t>
                      </a:r>
                      <a:endParaRPr lang="es-CO" sz="2000" dirty="0"/>
                    </a:p>
                  </a:txBody>
                  <a:tcPr/>
                </a:tc>
                <a:tc>
                  <a:txBody>
                    <a:bodyPr/>
                    <a:lstStyle/>
                    <a:p>
                      <a:pPr algn="ctr"/>
                      <a:r>
                        <a:rPr lang="es-CO" sz="4000" dirty="0" smtClean="0"/>
                        <a:t>FUENTES</a:t>
                      </a:r>
                      <a:endParaRPr lang="es-CO" sz="4000" dirty="0"/>
                    </a:p>
                  </a:txBody>
                  <a:tcPr/>
                </a:tc>
              </a:tr>
              <a:tr h="857010">
                <a:tc>
                  <a:txBody>
                    <a:bodyPr/>
                    <a:lstStyle/>
                    <a:p>
                      <a:r>
                        <a:rPr lang="es-CO" sz="2400" kern="1200" dirty="0" smtClean="0">
                          <a:effectLst/>
                        </a:rPr>
                        <a:t>Más espacios de libertad en las familias.</a:t>
                      </a:r>
                      <a:endParaRPr lang="es-CO" sz="2400" dirty="0"/>
                    </a:p>
                  </a:txBody>
                  <a:tcPr/>
                </a:tc>
                <a:tc>
                  <a:txBody>
                    <a:bodyPr/>
                    <a:lstStyle/>
                    <a:p>
                      <a:r>
                        <a:rPr lang="es-CO" sz="2400" dirty="0" smtClean="0"/>
                        <a:t>Conferencia </a:t>
                      </a:r>
                      <a:r>
                        <a:rPr lang="es-CO" sz="2400" baseline="0" dirty="0" smtClean="0"/>
                        <a:t> Episcopal de España.</a:t>
                      </a:r>
                      <a:endParaRPr lang="es-CO" sz="2400" dirty="0"/>
                    </a:p>
                  </a:txBody>
                  <a:tcPr/>
                </a:tc>
              </a:tr>
              <a:tr h="762266">
                <a:tc>
                  <a:txBody>
                    <a:bodyPr/>
                    <a:lstStyle/>
                    <a:p>
                      <a:r>
                        <a:rPr lang="es-CO" sz="2400" dirty="0" smtClean="0"/>
                        <a:t>Individualismo exasperado.</a:t>
                      </a:r>
                      <a:endParaRPr lang="es-CO" sz="2400" dirty="0"/>
                    </a:p>
                  </a:txBody>
                  <a:tcPr/>
                </a:tc>
                <a:tc>
                  <a:txBody>
                    <a:bodyPr/>
                    <a:lstStyle/>
                    <a:p>
                      <a:r>
                        <a:rPr lang="es-CO" sz="2400" dirty="0" err="1" smtClean="0"/>
                        <a:t>Evangelii</a:t>
                      </a:r>
                      <a:r>
                        <a:rPr lang="es-CO" sz="2400" dirty="0" smtClean="0"/>
                        <a:t> </a:t>
                      </a:r>
                      <a:r>
                        <a:rPr lang="es-CO" sz="2400" dirty="0" err="1" smtClean="0"/>
                        <a:t>gaudium</a:t>
                      </a:r>
                      <a:r>
                        <a:rPr lang="es-CO" sz="2400" dirty="0" smtClean="0"/>
                        <a:t>, 67.</a:t>
                      </a:r>
                      <a:endParaRPr lang="es-CO" sz="2400" dirty="0"/>
                    </a:p>
                  </a:txBody>
                  <a:tcPr/>
                </a:tc>
              </a:tr>
              <a:tr h="1237903">
                <a:tc>
                  <a:txBody>
                    <a:bodyPr/>
                    <a:lstStyle/>
                    <a:p>
                      <a:r>
                        <a:rPr lang="es-CO" sz="2400" dirty="0" smtClean="0"/>
                        <a:t>Cultura que empuja a muchos jóvenes a no poder formar una familia.</a:t>
                      </a:r>
                      <a:endParaRPr lang="es-CO" sz="2400" dirty="0"/>
                    </a:p>
                  </a:txBody>
                  <a:tcPr/>
                </a:tc>
                <a:tc>
                  <a:txBody>
                    <a:bodyPr/>
                    <a:lstStyle/>
                    <a:p>
                      <a:r>
                        <a:rPr lang="es-CO" sz="2400" dirty="0" smtClean="0"/>
                        <a:t>Discurso al Congreso de los Estados Unidos.</a:t>
                      </a:r>
                      <a:endParaRPr lang="es-CO" sz="2400" dirty="0"/>
                    </a:p>
                  </a:txBody>
                  <a:tcPr/>
                </a:tc>
              </a:tr>
              <a:tr h="857010">
                <a:tc>
                  <a:txBody>
                    <a:bodyPr/>
                    <a:lstStyle/>
                    <a:p>
                      <a:r>
                        <a:rPr lang="es-CO" sz="2400" dirty="0" smtClean="0"/>
                        <a:t>Políticas de Estado contrarias a la vida.</a:t>
                      </a:r>
                      <a:endParaRPr lang="es-CO" sz="2400" dirty="0"/>
                    </a:p>
                  </a:txBody>
                  <a:tcPr/>
                </a:tc>
                <a:tc>
                  <a:txBody>
                    <a:bodyPr/>
                    <a:lstStyle/>
                    <a:p>
                      <a:r>
                        <a:rPr lang="es-CO" sz="2400" dirty="0" smtClean="0"/>
                        <a:t>Conferencia de Obispos</a:t>
                      </a:r>
                      <a:r>
                        <a:rPr lang="es-CO" sz="2400" baseline="0" dirty="0" smtClean="0"/>
                        <a:t> católicos de Corea.</a:t>
                      </a:r>
                      <a:endParaRPr lang="es-CO" sz="2400" dirty="0"/>
                    </a:p>
                  </a:txBody>
                  <a:tcPr/>
                </a:tc>
              </a:tr>
              <a:tr h="762266">
                <a:tc>
                  <a:txBody>
                    <a:bodyPr/>
                    <a:lstStyle/>
                    <a:p>
                      <a:r>
                        <a:rPr lang="es-CO" sz="2400" dirty="0" smtClean="0"/>
                        <a:t>Derechos de la familia.</a:t>
                      </a:r>
                      <a:endParaRPr lang="es-CO" sz="2400" dirty="0"/>
                    </a:p>
                  </a:txBody>
                  <a:tcPr/>
                </a:tc>
                <a:tc>
                  <a:txBody>
                    <a:bodyPr/>
                    <a:lstStyle/>
                    <a:p>
                      <a:r>
                        <a:rPr lang="es-CO" sz="2400" dirty="0" smtClean="0"/>
                        <a:t>Pontificio Consejo para la Familia.</a:t>
                      </a:r>
                      <a:endParaRPr lang="es-CO" sz="2400" dirty="0"/>
                    </a:p>
                  </a:txBody>
                  <a:tcPr/>
                </a:tc>
              </a:tr>
              <a:tr h="762266">
                <a:tc>
                  <a:txBody>
                    <a:bodyPr/>
                    <a:lstStyle/>
                    <a:p>
                      <a:r>
                        <a:rPr lang="es-CO" sz="2400" dirty="0" smtClean="0"/>
                        <a:t>Drogodependencia.</a:t>
                      </a:r>
                      <a:endParaRPr lang="es-CO" sz="2400" dirty="0"/>
                    </a:p>
                  </a:txBody>
                  <a:tcPr/>
                </a:tc>
                <a:tc>
                  <a:txBody>
                    <a:bodyPr/>
                    <a:lstStyle/>
                    <a:p>
                      <a:r>
                        <a:rPr lang="es-CO" sz="2400" dirty="0" smtClean="0"/>
                        <a:t>Conferencia Episcopal Argentina.</a:t>
                      </a:r>
                      <a:endParaRPr lang="es-CO" sz="2400" dirty="0"/>
                    </a:p>
                  </a:txBody>
                  <a:tcPr/>
                </a:tc>
              </a:tr>
              <a:tr h="857010">
                <a:tc>
                  <a:txBody>
                    <a:bodyPr/>
                    <a:lstStyle/>
                    <a:p>
                      <a:r>
                        <a:rPr lang="es-CO" sz="2400" dirty="0" smtClean="0"/>
                        <a:t>Violencia familiar.</a:t>
                      </a:r>
                      <a:endParaRPr lang="es-CO" sz="2400" dirty="0"/>
                    </a:p>
                  </a:txBody>
                  <a:tcPr/>
                </a:tc>
                <a:tc>
                  <a:txBody>
                    <a:bodyPr/>
                    <a:lstStyle/>
                    <a:p>
                      <a:r>
                        <a:rPr lang="es-CO" sz="2400" dirty="0" smtClean="0"/>
                        <a:t>Conferencia del Episcopado Mexicano.</a:t>
                      </a:r>
                      <a:endParaRPr lang="es-CO" sz="2400" dirty="0"/>
                    </a:p>
                  </a:txBody>
                  <a:tcPr/>
                </a:tc>
              </a:tr>
            </a:tbl>
          </a:graphicData>
        </a:graphic>
      </p:graphicFrame>
    </p:spTree>
    <p:extLst>
      <p:ext uri="{BB962C8B-B14F-4D97-AF65-F5344CB8AC3E}">
        <p14:creationId xmlns:p14="http://schemas.microsoft.com/office/powerpoint/2010/main" val="35611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35133788"/>
              </p:ext>
            </p:extLst>
          </p:nvPr>
        </p:nvGraphicFramePr>
        <p:xfrm>
          <a:off x="0" y="0"/>
          <a:ext cx="9108504" cy="6858001"/>
        </p:xfrm>
        <a:graphic>
          <a:graphicData uri="http://schemas.openxmlformats.org/drawingml/2006/table">
            <a:tbl>
              <a:tblPr firstRow="1" bandRow="1">
                <a:tableStyleId>{3B4B98B0-60AC-42C2-AFA5-B58CD77FA1E5}</a:tableStyleId>
              </a:tblPr>
              <a:tblGrid>
                <a:gridCol w="4554252"/>
                <a:gridCol w="4554252"/>
              </a:tblGrid>
              <a:tr h="986570">
                <a:tc>
                  <a:txBody>
                    <a:bodyPr/>
                    <a:lstStyle/>
                    <a:p>
                      <a:pPr algn="ctr"/>
                      <a:r>
                        <a:rPr lang="es-CO" sz="4000" dirty="0" smtClean="0"/>
                        <a:t>SITUACIONES</a:t>
                      </a:r>
                      <a:endParaRPr lang="es-CO" sz="4000" dirty="0"/>
                    </a:p>
                  </a:txBody>
                  <a:tcPr/>
                </a:tc>
                <a:tc>
                  <a:txBody>
                    <a:bodyPr/>
                    <a:lstStyle/>
                    <a:p>
                      <a:pPr algn="ctr"/>
                      <a:r>
                        <a:rPr lang="es-CO" sz="4000" dirty="0" smtClean="0"/>
                        <a:t>FUENTES</a:t>
                      </a:r>
                      <a:endParaRPr lang="es-CO" sz="4000" dirty="0"/>
                    </a:p>
                  </a:txBody>
                  <a:tcPr/>
                </a:tc>
              </a:tr>
              <a:tr h="1672879">
                <a:tc>
                  <a:txBody>
                    <a:bodyPr/>
                    <a:lstStyle/>
                    <a:p>
                      <a:r>
                        <a:rPr lang="es-CO" sz="2400" dirty="0" smtClean="0"/>
                        <a:t>Instrumentalización y mercantilización del cuerpo femenino.</a:t>
                      </a:r>
                      <a:endParaRPr lang="es-CO" sz="2400" dirty="0"/>
                    </a:p>
                  </a:txBody>
                  <a:tcPr/>
                </a:tc>
                <a:tc>
                  <a:txBody>
                    <a:bodyPr/>
                    <a:lstStyle/>
                    <a:p>
                      <a:r>
                        <a:rPr lang="es-CO" sz="2400" dirty="0" smtClean="0"/>
                        <a:t>Papa</a:t>
                      </a:r>
                      <a:r>
                        <a:rPr lang="es-CO" sz="2400" baseline="0" dirty="0" smtClean="0"/>
                        <a:t> Francisco, Catequesis.</a:t>
                      </a:r>
                      <a:endParaRPr lang="es-CO" sz="2400" dirty="0"/>
                    </a:p>
                  </a:txBody>
                  <a:tcPr/>
                </a:tc>
              </a:tr>
              <a:tr h="643416">
                <a:tc>
                  <a:txBody>
                    <a:bodyPr/>
                    <a:lstStyle/>
                    <a:p>
                      <a:r>
                        <a:rPr lang="es-CO" sz="2400" dirty="0" smtClean="0"/>
                        <a:t>Machismo.</a:t>
                      </a:r>
                      <a:endParaRPr lang="es-CO" sz="2400" dirty="0"/>
                    </a:p>
                  </a:txBody>
                  <a:tcPr/>
                </a:tc>
                <a:tc>
                  <a:txBody>
                    <a:bodyPr/>
                    <a:lstStyle/>
                    <a:p>
                      <a:r>
                        <a:rPr lang="es-CO" sz="2400" dirty="0" smtClean="0"/>
                        <a:t>Papa Francisco, Catequesis.</a:t>
                      </a:r>
                      <a:endParaRPr lang="es-CO" sz="2400" dirty="0"/>
                    </a:p>
                  </a:txBody>
                  <a:tcPr/>
                </a:tc>
              </a:tr>
              <a:tr h="3555136">
                <a:tc>
                  <a:txBody>
                    <a:bodyPr/>
                    <a:lstStyle/>
                    <a:p>
                      <a:r>
                        <a:rPr lang="es-CO" sz="2400" dirty="0" smtClean="0"/>
                        <a:t>Concluye el Papa este capítulo, haciendo un llamado a «liberar en nosotros las energías de la esperanza traduciéndolas en sueños proféticos, acciones transformadoras e imaginación de la caridad».</a:t>
                      </a:r>
                      <a:endParaRPr lang="es-CO" sz="2400" dirty="0"/>
                    </a:p>
                  </a:txBody>
                  <a:tcPr/>
                </a:tc>
                <a:tc>
                  <a:txBody>
                    <a:bodyPr/>
                    <a:lstStyle/>
                    <a:p>
                      <a:r>
                        <a:rPr lang="es-CO" sz="2400" dirty="0" smtClean="0"/>
                        <a:t>Conferencia Episcopal de Colombia.</a:t>
                      </a:r>
                      <a:endParaRPr lang="es-CO" sz="2400" dirty="0"/>
                    </a:p>
                  </a:txBody>
                  <a:tcPr/>
                </a:tc>
              </a:tr>
            </a:tbl>
          </a:graphicData>
        </a:graphic>
      </p:graphicFrame>
    </p:spTree>
    <p:extLst>
      <p:ext uri="{BB962C8B-B14F-4D97-AF65-F5344CB8AC3E}">
        <p14:creationId xmlns:p14="http://schemas.microsoft.com/office/powerpoint/2010/main" val="2953446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800" b="1" dirty="0" smtClean="0"/>
              <a:t>2. </a:t>
            </a:r>
            <a:r>
              <a:rPr lang="es-CO" sz="2800" b="1" dirty="0"/>
              <a:t>JUZGAR-ILUMINAR: “La mirada puesta en Jesús: la vocación de la familia” (cap. 3)</a:t>
            </a:r>
            <a:r>
              <a:rPr lang="es-CO" sz="2800" dirty="0"/>
              <a:t/>
            </a:r>
            <a:br>
              <a:rPr lang="es-CO" sz="2800" dirty="0"/>
            </a:br>
            <a:endParaRPr lang="es-CO"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124744"/>
            <a:ext cx="4509268" cy="56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636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9839" y="1052736"/>
            <a:ext cx="5684161" cy="4248472"/>
          </a:xfrm>
        </p:spPr>
      </p:pic>
      <p:sp>
        <p:nvSpPr>
          <p:cNvPr id="6" name="5 Marcador de texto"/>
          <p:cNvSpPr>
            <a:spLocks noGrp="1"/>
          </p:cNvSpPr>
          <p:nvPr>
            <p:ph type="body" sz="half" idx="2"/>
          </p:nvPr>
        </p:nvSpPr>
        <p:spPr/>
        <p:txBody>
          <a:bodyPr>
            <a:normAutofit/>
          </a:bodyPr>
          <a:lstStyle/>
          <a:p>
            <a:r>
              <a:rPr lang="es-CO" sz="2800" dirty="0"/>
              <a:t>El tercer capítulo está dedicado a algunos elementos esenciales de la enseñanza de la Iglesia  acerca del matrimonio y la familia</a:t>
            </a:r>
            <a:r>
              <a:rPr lang="es-CO" sz="2800" dirty="0" smtClean="0"/>
              <a:t>.</a:t>
            </a:r>
          </a:p>
          <a:p>
            <a:r>
              <a:rPr lang="es-CO" sz="2800" dirty="0" smtClean="0"/>
              <a:t>(Cf. </a:t>
            </a:r>
            <a:r>
              <a:rPr lang="es-CO" sz="2800" i="1" dirty="0" smtClean="0"/>
              <a:t>AL</a:t>
            </a:r>
            <a:r>
              <a:rPr lang="es-CO" sz="2800" dirty="0" smtClean="0"/>
              <a:t> 60)</a:t>
            </a:r>
            <a:endParaRPr lang="es-CO" sz="2800" dirty="0"/>
          </a:p>
        </p:txBody>
      </p:sp>
    </p:spTree>
    <p:extLst>
      <p:ext uri="{BB962C8B-B14F-4D97-AF65-F5344CB8AC3E}">
        <p14:creationId xmlns:p14="http://schemas.microsoft.com/office/powerpoint/2010/main" val="111431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1162050"/>
          </a:xfrm>
        </p:spPr>
        <p:txBody>
          <a:bodyPr>
            <a:normAutofit fontScale="90000"/>
          </a:bodyPr>
          <a:lstStyle/>
          <a:p>
            <a:pPr algn="ctr"/>
            <a:r>
              <a:rPr lang="es-MX" sz="4000" dirty="0" smtClean="0"/>
              <a:t>PRESUPUESTOS</a:t>
            </a:r>
            <a:br>
              <a:rPr lang="es-MX" sz="4000" dirty="0" smtClean="0"/>
            </a:br>
            <a:endParaRPr lang="es-CO" sz="40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1293957"/>
            <a:ext cx="3312368" cy="5105403"/>
          </a:xfrm>
          <a:scene3d>
            <a:camera prst="isometricLeftDown"/>
            <a:lightRig rig="threePt" dir="t"/>
          </a:scene3d>
        </p:spPr>
      </p:pic>
      <p:sp>
        <p:nvSpPr>
          <p:cNvPr id="6" name="5 Marcador de texto"/>
          <p:cNvSpPr>
            <a:spLocks noGrp="1"/>
          </p:cNvSpPr>
          <p:nvPr>
            <p:ph type="body" sz="half" idx="2"/>
          </p:nvPr>
        </p:nvSpPr>
        <p:spPr>
          <a:xfrm>
            <a:off x="457200" y="1435100"/>
            <a:ext cx="3826768" cy="4691063"/>
          </a:xfrm>
        </p:spPr>
        <p:txBody>
          <a:bodyPr>
            <a:normAutofit lnSpcReduction="10000"/>
          </a:bodyPr>
          <a:lstStyle/>
          <a:p>
            <a:pPr marL="457200" indent="-457200">
              <a:buFont typeface="Wingdings" panose="05000000000000000000" pitchFamily="2" charset="2"/>
              <a:buChar char="§"/>
            </a:pPr>
            <a:r>
              <a:rPr lang="es-CO" sz="2800" dirty="0" smtClean="0"/>
              <a:t>No </a:t>
            </a:r>
            <a:r>
              <a:rPr lang="es-CO" sz="2800" dirty="0"/>
              <a:t>se puede interpretar la exhortación como un cambio en el magisterio o en la disciplina eclesial</a:t>
            </a:r>
            <a:r>
              <a:rPr lang="es-CO" sz="2800" dirty="0" smtClean="0"/>
              <a:t>.</a:t>
            </a:r>
          </a:p>
          <a:p>
            <a:pPr marL="457200" indent="-457200">
              <a:buFont typeface="Wingdings" panose="05000000000000000000" pitchFamily="2" charset="2"/>
              <a:buChar char="§"/>
            </a:pPr>
            <a:r>
              <a:rPr lang="es-CO" sz="2800" dirty="0"/>
              <a:t>la exhortación tiene una marcada intención pastoral y no de cambio de doctrina.</a:t>
            </a:r>
          </a:p>
          <a:p>
            <a:pPr marL="457200" indent="-457200">
              <a:buFont typeface="Wingdings" panose="05000000000000000000" pitchFamily="2" charset="2"/>
              <a:buChar char="§"/>
            </a:pPr>
            <a:endParaRPr lang="es-CO" sz="2800" dirty="0"/>
          </a:p>
        </p:txBody>
      </p:sp>
    </p:spTree>
    <p:extLst>
      <p:ext uri="{BB962C8B-B14F-4D97-AF65-F5344CB8AC3E}">
        <p14:creationId xmlns:p14="http://schemas.microsoft.com/office/powerpoint/2010/main" val="12910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19256" cy="1656184"/>
          </a:xfrm>
        </p:spPr>
        <p:txBody>
          <a:bodyPr>
            <a:normAutofit fontScale="90000"/>
          </a:bodyPr>
          <a:lstStyle/>
          <a:p>
            <a:r>
              <a:rPr lang="es-CO" sz="3200" dirty="0" smtClean="0"/>
              <a:t>AL 67-70</a:t>
            </a:r>
            <a:br>
              <a:rPr lang="es-CO" sz="3200" dirty="0" smtClean="0"/>
            </a:br>
            <a:r>
              <a:rPr lang="es-ES" sz="3200" dirty="0" smtClean="0"/>
              <a:t>“La </a:t>
            </a:r>
            <a:r>
              <a:rPr lang="es-ES" sz="3200" dirty="0"/>
              <a:t>familia en los documentos de la Iglesia</a:t>
            </a:r>
            <a:r>
              <a:rPr lang="es-ES" sz="3200" dirty="0" smtClean="0"/>
              <a:t>”.</a:t>
            </a:r>
            <a:br>
              <a:rPr lang="es-ES" sz="3200" dirty="0" smtClean="0"/>
            </a:br>
            <a:r>
              <a:rPr lang="es-ES" sz="3200" dirty="0" smtClean="0"/>
              <a:t>¿</a:t>
            </a:r>
            <a:r>
              <a:rPr lang="es-ES" sz="3200" dirty="0"/>
              <a:t>A qué documentos se refiere el Papa</a:t>
            </a:r>
            <a:r>
              <a:rPr lang="es-ES" sz="3200" dirty="0" smtClean="0"/>
              <a:t>?</a:t>
            </a:r>
            <a:br>
              <a:rPr lang="es-ES" sz="3200" dirty="0" smtClean="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268" y="1772816"/>
            <a:ext cx="4209100" cy="4680520"/>
          </a:xfrm>
        </p:spPr>
      </p:pic>
      <p:sp>
        <p:nvSpPr>
          <p:cNvPr id="4" name="3 Marcador de texto"/>
          <p:cNvSpPr>
            <a:spLocks noGrp="1"/>
          </p:cNvSpPr>
          <p:nvPr>
            <p:ph type="body" sz="half" idx="2"/>
          </p:nvPr>
        </p:nvSpPr>
        <p:spPr>
          <a:xfrm>
            <a:off x="457200" y="1916832"/>
            <a:ext cx="3898776" cy="4209331"/>
          </a:xfrm>
        </p:spPr>
        <p:txBody>
          <a:bodyPr>
            <a:normAutofit/>
          </a:bodyPr>
          <a:lstStyle/>
          <a:p>
            <a:pPr marL="457200" indent="-457200">
              <a:buFont typeface="Wingdings" panose="05000000000000000000" pitchFamily="2" charset="2"/>
              <a:buChar char="q"/>
            </a:pPr>
            <a:r>
              <a:rPr lang="es-ES" sz="2800" i="1" dirty="0" err="1">
                <a:latin typeface="Cambria"/>
                <a:ea typeface="Calibri"/>
                <a:cs typeface="Times New Roman"/>
              </a:rPr>
              <a:t>Gaudium</a:t>
            </a:r>
            <a:r>
              <a:rPr lang="es-ES" sz="2800" i="1" dirty="0">
                <a:latin typeface="Cambria"/>
                <a:ea typeface="Calibri"/>
                <a:cs typeface="Times New Roman"/>
              </a:rPr>
              <a:t> et </a:t>
            </a:r>
            <a:r>
              <a:rPr lang="es-ES" sz="2800" i="1" dirty="0" err="1">
                <a:latin typeface="Cambria"/>
                <a:ea typeface="Calibri"/>
                <a:cs typeface="Times New Roman"/>
              </a:rPr>
              <a:t>spes</a:t>
            </a:r>
            <a:r>
              <a:rPr lang="es-ES" sz="2800" dirty="0">
                <a:latin typeface="Cambria"/>
                <a:ea typeface="Calibri"/>
                <a:cs typeface="Times New Roman"/>
              </a:rPr>
              <a:t> (10 veces, en todo el capítulo), </a:t>
            </a:r>
            <a:endParaRPr lang="es-ES" sz="2800" dirty="0" smtClean="0">
              <a:latin typeface="Cambria"/>
              <a:ea typeface="Calibri"/>
              <a:cs typeface="Times New Roman"/>
            </a:endParaRPr>
          </a:p>
          <a:p>
            <a:pPr marL="457200" indent="-457200">
              <a:buFont typeface="Wingdings" panose="05000000000000000000" pitchFamily="2" charset="2"/>
              <a:buChar char="q"/>
            </a:pPr>
            <a:endParaRPr lang="es-ES" sz="2800" i="1" dirty="0" smtClean="0">
              <a:latin typeface="Cambria"/>
              <a:ea typeface="Calibri"/>
              <a:cs typeface="Times New Roman"/>
            </a:endParaRPr>
          </a:p>
          <a:p>
            <a:pPr marL="457200" indent="-457200">
              <a:buFont typeface="Wingdings" panose="05000000000000000000" pitchFamily="2" charset="2"/>
              <a:buChar char="q"/>
            </a:pPr>
            <a:r>
              <a:rPr lang="es-ES" sz="2800" i="1" dirty="0" smtClean="0">
                <a:latin typeface="Cambria"/>
                <a:ea typeface="Calibri"/>
                <a:cs typeface="Times New Roman"/>
              </a:rPr>
              <a:t>Lumen </a:t>
            </a:r>
            <a:r>
              <a:rPr lang="es-ES" sz="2800" i="1" dirty="0" err="1">
                <a:latin typeface="Cambria"/>
                <a:ea typeface="Calibri"/>
                <a:cs typeface="Times New Roman"/>
              </a:rPr>
              <a:t>gentium</a:t>
            </a:r>
            <a:r>
              <a:rPr lang="es-ES" sz="2800" dirty="0">
                <a:latin typeface="Cambria"/>
                <a:ea typeface="Calibri"/>
                <a:cs typeface="Times New Roman"/>
              </a:rPr>
              <a:t> </a:t>
            </a:r>
            <a:endParaRPr lang="es-ES" sz="2800" dirty="0" smtClean="0">
              <a:latin typeface="Cambria"/>
              <a:ea typeface="Calibri"/>
              <a:cs typeface="Times New Roman"/>
            </a:endParaRPr>
          </a:p>
          <a:p>
            <a:pPr marL="457200" indent="-457200">
              <a:buFont typeface="Wingdings" panose="05000000000000000000" pitchFamily="2" charset="2"/>
              <a:buChar char="q"/>
            </a:pPr>
            <a:endParaRPr lang="es-ES" sz="2800" i="1" dirty="0" smtClean="0">
              <a:latin typeface="Cambria"/>
              <a:ea typeface="Calibri"/>
              <a:cs typeface="Times New Roman"/>
            </a:endParaRPr>
          </a:p>
          <a:p>
            <a:pPr marL="457200" indent="-457200">
              <a:buFont typeface="Wingdings" panose="05000000000000000000" pitchFamily="2" charset="2"/>
              <a:buChar char="q"/>
            </a:pPr>
            <a:r>
              <a:rPr lang="es-ES" sz="2800" i="1" dirty="0" smtClean="0">
                <a:latin typeface="Cambria"/>
                <a:ea typeface="Calibri"/>
                <a:cs typeface="Times New Roman"/>
              </a:rPr>
              <a:t>Ad </a:t>
            </a:r>
            <a:r>
              <a:rPr lang="es-ES" sz="2800" i="1" dirty="0">
                <a:latin typeface="Cambria"/>
                <a:ea typeface="Calibri"/>
                <a:cs typeface="Times New Roman"/>
              </a:rPr>
              <a:t>gentes </a:t>
            </a:r>
            <a:r>
              <a:rPr lang="es-ES" sz="2800" i="1" dirty="0" err="1">
                <a:latin typeface="Cambria"/>
                <a:ea typeface="Calibri"/>
                <a:cs typeface="Times New Roman"/>
              </a:rPr>
              <a:t>divinitus</a:t>
            </a:r>
            <a:r>
              <a:rPr lang="es-ES" sz="2800" dirty="0">
                <a:latin typeface="Cambria"/>
                <a:ea typeface="Calibri"/>
                <a:cs typeface="Times New Roman"/>
              </a:rPr>
              <a:t>.</a:t>
            </a:r>
            <a:endParaRPr lang="es-CO" sz="2800" dirty="0"/>
          </a:p>
        </p:txBody>
      </p:sp>
    </p:spTree>
    <p:extLst>
      <p:ext uri="{BB962C8B-B14F-4D97-AF65-F5344CB8AC3E}">
        <p14:creationId xmlns:p14="http://schemas.microsoft.com/office/powerpoint/2010/main" val="9015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1124744"/>
            <a:ext cx="3586546" cy="4784725"/>
          </a:xfrm>
        </p:spPr>
      </p:pic>
      <p:sp>
        <p:nvSpPr>
          <p:cNvPr id="4" name="3 Marcador de texto"/>
          <p:cNvSpPr>
            <a:spLocks noGrp="1"/>
          </p:cNvSpPr>
          <p:nvPr>
            <p:ph type="body" sz="half" idx="2"/>
          </p:nvPr>
        </p:nvSpPr>
        <p:spPr>
          <a:xfrm>
            <a:off x="457200" y="1844824"/>
            <a:ext cx="3322712" cy="4281339"/>
          </a:xfrm>
        </p:spPr>
        <p:txBody>
          <a:bodyPr>
            <a:normAutofit/>
          </a:bodyPr>
          <a:lstStyle/>
          <a:p>
            <a:pPr marL="457200" indent="-457200">
              <a:buFont typeface="Wingdings" panose="05000000000000000000" pitchFamily="2" charset="2"/>
              <a:buChar char="q"/>
            </a:pPr>
            <a:r>
              <a:rPr lang="es-ES" sz="2800" dirty="0">
                <a:latin typeface="Cambria"/>
                <a:ea typeface="Calibri"/>
                <a:cs typeface="Times New Roman"/>
              </a:rPr>
              <a:t>Encíclica </a:t>
            </a:r>
            <a:r>
              <a:rPr lang="es-ES" sz="2800" i="1" dirty="0" err="1">
                <a:latin typeface="Cambria"/>
                <a:ea typeface="Calibri"/>
                <a:cs typeface="Times New Roman"/>
              </a:rPr>
              <a:t>Humanae</a:t>
            </a:r>
            <a:r>
              <a:rPr lang="es-ES" sz="2800" i="1" dirty="0">
                <a:latin typeface="Cambria"/>
                <a:ea typeface="Calibri"/>
                <a:cs typeface="Times New Roman"/>
              </a:rPr>
              <a:t> vitae</a:t>
            </a:r>
            <a:r>
              <a:rPr lang="es-ES" sz="2800" dirty="0">
                <a:latin typeface="Cambria"/>
                <a:ea typeface="Calibri"/>
                <a:cs typeface="Times New Roman"/>
              </a:rPr>
              <a:t> </a:t>
            </a:r>
            <a:endParaRPr lang="es-ES" sz="2800" dirty="0" smtClean="0">
              <a:latin typeface="Cambria"/>
              <a:ea typeface="Calibri"/>
              <a:cs typeface="Times New Roman"/>
            </a:endParaRPr>
          </a:p>
          <a:p>
            <a:pPr marL="457200" indent="-457200">
              <a:buFont typeface="Wingdings" panose="05000000000000000000" pitchFamily="2" charset="2"/>
              <a:buChar char="q"/>
            </a:pPr>
            <a:endParaRPr lang="es-ES" sz="2800" dirty="0">
              <a:latin typeface="Cambria"/>
              <a:ea typeface="Calibri"/>
              <a:cs typeface="Times New Roman"/>
            </a:endParaRPr>
          </a:p>
          <a:p>
            <a:pPr marL="457200" indent="-457200">
              <a:buFont typeface="Wingdings" panose="05000000000000000000" pitchFamily="2" charset="2"/>
              <a:buChar char="q"/>
            </a:pPr>
            <a:r>
              <a:rPr lang="es-ES" sz="2800" dirty="0" smtClean="0">
                <a:latin typeface="Cambria"/>
                <a:ea typeface="Calibri"/>
                <a:cs typeface="Times New Roman"/>
              </a:rPr>
              <a:t>Exhortación </a:t>
            </a:r>
            <a:r>
              <a:rPr lang="es-ES" sz="2800" dirty="0">
                <a:latin typeface="Cambria"/>
                <a:ea typeface="Calibri"/>
                <a:cs typeface="Times New Roman"/>
              </a:rPr>
              <a:t>apostólica </a:t>
            </a:r>
            <a:r>
              <a:rPr lang="es-ES" sz="2800" i="1" dirty="0" err="1">
                <a:latin typeface="Cambria"/>
                <a:ea typeface="Calibri"/>
                <a:cs typeface="Times New Roman"/>
              </a:rPr>
              <a:t>Evangelii</a:t>
            </a:r>
            <a:r>
              <a:rPr lang="es-ES" sz="2800" i="1" dirty="0">
                <a:latin typeface="Cambria"/>
                <a:ea typeface="Calibri"/>
                <a:cs typeface="Times New Roman"/>
              </a:rPr>
              <a:t> </a:t>
            </a:r>
            <a:r>
              <a:rPr lang="es-ES" sz="2800" i="1" dirty="0" err="1">
                <a:latin typeface="Cambria"/>
                <a:ea typeface="Calibri"/>
                <a:cs typeface="Times New Roman"/>
              </a:rPr>
              <a:t>nuntiandi</a:t>
            </a:r>
            <a:r>
              <a:rPr lang="es-ES" sz="2800" dirty="0">
                <a:latin typeface="Cambria"/>
                <a:ea typeface="Calibri"/>
                <a:cs typeface="Times New Roman"/>
              </a:rPr>
              <a:t>.</a:t>
            </a:r>
            <a:endParaRPr lang="es-CO" sz="2800" dirty="0"/>
          </a:p>
        </p:txBody>
      </p:sp>
    </p:spTree>
    <p:extLst>
      <p:ext uri="{BB962C8B-B14F-4D97-AF65-F5344CB8AC3E}">
        <p14:creationId xmlns:p14="http://schemas.microsoft.com/office/powerpoint/2010/main" val="2784499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1262336"/>
            <a:ext cx="4032448" cy="4032448"/>
          </a:xfrm>
        </p:spPr>
      </p:pic>
      <p:sp>
        <p:nvSpPr>
          <p:cNvPr id="4" name="3 Marcador de texto"/>
          <p:cNvSpPr>
            <a:spLocks noGrp="1"/>
          </p:cNvSpPr>
          <p:nvPr>
            <p:ph type="body" sz="half" idx="2"/>
          </p:nvPr>
        </p:nvSpPr>
        <p:spPr>
          <a:xfrm>
            <a:off x="457200" y="1435100"/>
            <a:ext cx="3610744" cy="4691063"/>
          </a:xfrm>
        </p:spPr>
        <p:txBody>
          <a:bodyPr>
            <a:normAutofit/>
          </a:bodyPr>
          <a:lstStyle/>
          <a:p>
            <a:pPr marL="457200" indent="-457200">
              <a:buFont typeface="Wingdings" panose="05000000000000000000" pitchFamily="2" charset="2"/>
              <a:buChar char="q"/>
            </a:pPr>
            <a:r>
              <a:rPr lang="es-ES" sz="2800" dirty="0">
                <a:latin typeface="Cambria"/>
                <a:ea typeface="Calibri"/>
                <a:cs typeface="Times New Roman"/>
              </a:rPr>
              <a:t>Carta a las familias </a:t>
            </a:r>
            <a:r>
              <a:rPr lang="es-ES" sz="2800" i="1" dirty="0" err="1">
                <a:latin typeface="Cambria"/>
                <a:ea typeface="Calibri"/>
                <a:cs typeface="Times New Roman"/>
              </a:rPr>
              <a:t>Gratissimam</a:t>
            </a:r>
            <a:r>
              <a:rPr lang="es-ES" sz="2800" i="1" dirty="0">
                <a:latin typeface="Cambria"/>
                <a:ea typeface="Calibri"/>
                <a:cs typeface="Times New Roman"/>
              </a:rPr>
              <a:t> sane</a:t>
            </a:r>
            <a:r>
              <a:rPr lang="es-ES" sz="2800" dirty="0">
                <a:latin typeface="Cambria"/>
                <a:ea typeface="Calibri"/>
                <a:cs typeface="Times New Roman"/>
              </a:rPr>
              <a:t> </a:t>
            </a:r>
          </a:p>
          <a:p>
            <a:pPr marL="457200" indent="-457200">
              <a:buFont typeface="Wingdings" panose="05000000000000000000" pitchFamily="2" charset="2"/>
              <a:buChar char="q"/>
            </a:pPr>
            <a:endParaRPr lang="es-ES" sz="2800" dirty="0" smtClean="0">
              <a:latin typeface="Cambria"/>
              <a:ea typeface="Calibri"/>
              <a:cs typeface="Times New Roman"/>
            </a:endParaRPr>
          </a:p>
          <a:p>
            <a:pPr marL="457200" indent="-457200">
              <a:buFont typeface="Wingdings" panose="05000000000000000000" pitchFamily="2" charset="2"/>
              <a:buChar char="q"/>
            </a:pPr>
            <a:r>
              <a:rPr lang="es-ES" sz="2800" dirty="0" smtClean="0">
                <a:latin typeface="Cambria"/>
                <a:ea typeface="Calibri"/>
                <a:cs typeface="Times New Roman"/>
              </a:rPr>
              <a:t>Exhortación </a:t>
            </a:r>
            <a:r>
              <a:rPr lang="es-ES" sz="2800" dirty="0">
                <a:latin typeface="Cambria"/>
                <a:ea typeface="Calibri"/>
                <a:cs typeface="Times New Roman"/>
              </a:rPr>
              <a:t>apostólica </a:t>
            </a:r>
            <a:r>
              <a:rPr lang="es-ES" sz="2800" i="1" dirty="0" err="1">
                <a:latin typeface="Cambria"/>
                <a:ea typeface="Calibri"/>
                <a:cs typeface="Times New Roman"/>
              </a:rPr>
              <a:t>Familiaris</a:t>
            </a:r>
            <a:r>
              <a:rPr lang="es-ES" sz="2800" i="1" dirty="0">
                <a:latin typeface="Cambria"/>
                <a:ea typeface="Calibri"/>
                <a:cs typeface="Times New Roman"/>
              </a:rPr>
              <a:t> </a:t>
            </a:r>
            <a:r>
              <a:rPr lang="es-ES" sz="2800" i="1" dirty="0" err="1">
                <a:latin typeface="Cambria"/>
                <a:ea typeface="Calibri"/>
                <a:cs typeface="Times New Roman"/>
              </a:rPr>
              <a:t>consortio</a:t>
            </a:r>
            <a:r>
              <a:rPr lang="es-ES" sz="2800" dirty="0">
                <a:latin typeface="Cambria"/>
                <a:ea typeface="Calibri"/>
                <a:cs typeface="Times New Roman"/>
              </a:rPr>
              <a:t> (6 veces en todo el capítulo).</a:t>
            </a:r>
            <a:endParaRPr lang="es-CO" sz="2800" dirty="0"/>
          </a:p>
        </p:txBody>
      </p:sp>
    </p:spTree>
    <p:extLst>
      <p:ext uri="{BB962C8B-B14F-4D97-AF65-F5344CB8AC3E}">
        <p14:creationId xmlns:p14="http://schemas.microsoft.com/office/powerpoint/2010/main" val="2744669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5924" y="1294605"/>
            <a:ext cx="4162499" cy="4162499"/>
          </a:xfrm>
        </p:spPr>
      </p:pic>
      <p:sp>
        <p:nvSpPr>
          <p:cNvPr id="4" name="3 Marcador de texto"/>
          <p:cNvSpPr>
            <a:spLocks noGrp="1"/>
          </p:cNvSpPr>
          <p:nvPr>
            <p:ph type="body" sz="half" idx="2"/>
          </p:nvPr>
        </p:nvSpPr>
        <p:spPr>
          <a:xfrm>
            <a:off x="467544" y="1772816"/>
            <a:ext cx="3322712" cy="4691063"/>
          </a:xfrm>
        </p:spPr>
        <p:txBody>
          <a:bodyPr>
            <a:normAutofit/>
          </a:bodyPr>
          <a:lstStyle/>
          <a:p>
            <a:pPr marL="457200" indent="-457200">
              <a:buFont typeface="Wingdings" panose="05000000000000000000" pitchFamily="2" charset="2"/>
              <a:buChar char="q"/>
            </a:pPr>
            <a:r>
              <a:rPr lang="es-ES" sz="2800" dirty="0">
                <a:latin typeface="Cambria"/>
                <a:ea typeface="Calibri"/>
                <a:cs typeface="Times New Roman"/>
              </a:rPr>
              <a:t>Encíclica </a:t>
            </a:r>
            <a:r>
              <a:rPr lang="es-ES" sz="2800" i="1" dirty="0">
                <a:latin typeface="Cambria"/>
                <a:ea typeface="Calibri"/>
                <a:cs typeface="Times New Roman"/>
              </a:rPr>
              <a:t>Deus caritas </a:t>
            </a:r>
            <a:r>
              <a:rPr lang="es-ES" sz="2800" i="1" dirty="0" err="1" smtClean="0">
                <a:latin typeface="Cambria"/>
                <a:ea typeface="Calibri"/>
                <a:cs typeface="Times New Roman"/>
              </a:rPr>
              <a:t>est</a:t>
            </a:r>
            <a:endParaRPr lang="es-ES" sz="2800" dirty="0" smtClean="0">
              <a:latin typeface="Cambria"/>
              <a:ea typeface="Calibri"/>
              <a:cs typeface="Times New Roman"/>
            </a:endParaRPr>
          </a:p>
          <a:p>
            <a:pPr marL="457200" indent="-457200">
              <a:buFont typeface="Wingdings" panose="05000000000000000000" pitchFamily="2" charset="2"/>
              <a:buChar char="q"/>
            </a:pPr>
            <a:endParaRPr lang="es-ES" sz="2800" dirty="0">
              <a:latin typeface="Cambria"/>
              <a:ea typeface="Calibri"/>
              <a:cs typeface="Times New Roman"/>
            </a:endParaRPr>
          </a:p>
          <a:p>
            <a:pPr marL="457200" indent="-457200">
              <a:buFont typeface="Wingdings" panose="05000000000000000000" pitchFamily="2" charset="2"/>
              <a:buChar char="q"/>
            </a:pPr>
            <a:r>
              <a:rPr lang="es-ES" sz="2800" dirty="0" smtClean="0">
                <a:latin typeface="Cambria"/>
                <a:ea typeface="Calibri"/>
                <a:cs typeface="Times New Roman"/>
              </a:rPr>
              <a:t>Encíclica </a:t>
            </a:r>
            <a:r>
              <a:rPr lang="es-ES" sz="2800" i="1" dirty="0">
                <a:latin typeface="Cambria"/>
                <a:ea typeface="Calibri"/>
                <a:cs typeface="Times New Roman"/>
              </a:rPr>
              <a:t>Caritas in </a:t>
            </a:r>
            <a:r>
              <a:rPr lang="es-ES" sz="2800" i="1" dirty="0" err="1">
                <a:latin typeface="Cambria"/>
                <a:ea typeface="Calibri"/>
                <a:cs typeface="Times New Roman"/>
              </a:rPr>
              <a:t>veritate</a:t>
            </a:r>
            <a:r>
              <a:rPr lang="es-ES" sz="2800" dirty="0">
                <a:latin typeface="Cambria"/>
                <a:ea typeface="Calibri"/>
                <a:cs typeface="Times New Roman"/>
              </a:rPr>
              <a:t>.</a:t>
            </a:r>
            <a:endParaRPr lang="es-CO" sz="2800" dirty="0"/>
          </a:p>
        </p:txBody>
      </p:sp>
    </p:spTree>
    <p:extLst>
      <p:ext uri="{BB962C8B-B14F-4D97-AF65-F5344CB8AC3E}">
        <p14:creationId xmlns:p14="http://schemas.microsoft.com/office/powerpoint/2010/main" val="318428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764704"/>
            <a:ext cx="8219256" cy="5361459"/>
          </a:xfrm>
        </p:spPr>
        <p:txBody>
          <a:bodyPr>
            <a:normAutofit lnSpcReduction="10000"/>
          </a:bodyPr>
          <a:lstStyle/>
          <a:p>
            <a:pPr>
              <a:spcAft>
                <a:spcPts val="0"/>
              </a:spcAft>
            </a:pPr>
            <a:r>
              <a:rPr lang="es-ES" sz="2800" dirty="0" smtClean="0">
                <a:latin typeface="Cambria"/>
                <a:ea typeface="Calibri"/>
                <a:cs typeface="Times New Roman"/>
              </a:rPr>
              <a:t>Este </a:t>
            </a:r>
            <a:r>
              <a:rPr lang="es-ES" sz="2800" dirty="0">
                <a:latin typeface="Cambria"/>
                <a:ea typeface="Calibri"/>
                <a:cs typeface="Times New Roman"/>
              </a:rPr>
              <a:t>capítulo es importante porque ilustra de manera sintética la vocación de la familia según el Evangelio, así como fue entendida por la Iglesia en el tiempo, sobre todo en los temas de </a:t>
            </a:r>
            <a:r>
              <a:rPr lang="es-ES" sz="2800" dirty="0" smtClean="0">
                <a:latin typeface="Cambria"/>
                <a:ea typeface="Calibri"/>
                <a:cs typeface="Times New Roman"/>
              </a:rPr>
              <a:t>la:</a:t>
            </a:r>
          </a:p>
          <a:p>
            <a:pPr>
              <a:spcAft>
                <a:spcPts val="0"/>
              </a:spcAft>
            </a:pPr>
            <a:endParaRPr lang="es-ES" sz="2800" dirty="0">
              <a:latin typeface="Cambria"/>
              <a:ea typeface="Calibri"/>
              <a:cs typeface="Times New Roman"/>
            </a:endParaRPr>
          </a:p>
          <a:p>
            <a:pPr marL="457200" indent="-457200">
              <a:spcAft>
                <a:spcPts val="0"/>
              </a:spcAft>
              <a:buFont typeface="Wingdings" panose="05000000000000000000" pitchFamily="2" charset="2"/>
              <a:buChar char="Ø"/>
            </a:pPr>
            <a:r>
              <a:rPr lang="es-ES" sz="2800" dirty="0" smtClean="0">
                <a:latin typeface="Cambria"/>
                <a:ea typeface="Calibri"/>
                <a:cs typeface="Times New Roman"/>
              </a:rPr>
              <a:t>indisolubilidad</a:t>
            </a:r>
            <a:r>
              <a:rPr lang="es-ES" sz="2800" dirty="0">
                <a:latin typeface="Cambria"/>
                <a:ea typeface="Calibri"/>
                <a:cs typeface="Times New Roman"/>
              </a:rPr>
              <a:t>, </a:t>
            </a:r>
            <a:endParaRPr lang="es-ES" sz="2800" dirty="0" smtClean="0">
              <a:latin typeface="Cambria"/>
              <a:ea typeface="Calibri"/>
              <a:cs typeface="Times New Roman"/>
            </a:endParaRPr>
          </a:p>
          <a:p>
            <a:pPr marL="457200" indent="-457200">
              <a:spcAft>
                <a:spcPts val="0"/>
              </a:spcAft>
              <a:buFont typeface="Wingdings" panose="05000000000000000000" pitchFamily="2" charset="2"/>
              <a:buChar char="Ø"/>
            </a:pPr>
            <a:r>
              <a:rPr lang="es-ES" sz="2800" dirty="0" err="1" smtClean="0">
                <a:latin typeface="Cambria"/>
                <a:ea typeface="Calibri"/>
                <a:cs typeface="Times New Roman"/>
              </a:rPr>
              <a:t>sacramentalidad</a:t>
            </a:r>
            <a:r>
              <a:rPr lang="es-ES" sz="2800" dirty="0" smtClean="0">
                <a:latin typeface="Cambria"/>
                <a:ea typeface="Calibri"/>
                <a:cs typeface="Times New Roman"/>
              </a:rPr>
              <a:t> </a:t>
            </a:r>
            <a:r>
              <a:rPr lang="es-ES" sz="2800" dirty="0">
                <a:latin typeface="Cambria"/>
                <a:ea typeface="Calibri"/>
                <a:cs typeface="Times New Roman"/>
              </a:rPr>
              <a:t>del </a:t>
            </a:r>
            <a:r>
              <a:rPr lang="es-ES" sz="2800" dirty="0" smtClean="0">
                <a:latin typeface="Cambria"/>
                <a:ea typeface="Calibri"/>
                <a:cs typeface="Times New Roman"/>
              </a:rPr>
              <a:t>matrimonio,</a:t>
            </a:r>
          </a:p>
          <a:p>
            <a:pPr marL="457200" indent="-457200">
              <a:spcAft>
                <a:spcPts val="0"/>
              </a:spcAft>
              <a:buFont typeface="Wingdings" panose="05000000000000000000" pitchFamily="2" charset="2"/>
              <a:buChar char="Ø"/>
            </a:pPr>
            <a:r>
              <a:rPr lang="es-ES" sz="2800" dirty="0" smtClean="0">
                <a:latin typeface="Cambria"/>
                <a:ea typeface="Calibri"/>
                <a:cs typeface="Times New Roman"/>
              </a:rPr>
              <a:t>transmisión </a:t>
            </a:r>
            <a:r>
              <a:rPr lang="es-ES" sz="2800" dirty="0">
                <a:latin typeface="Cambria"/>
                <a:ea typeface="Calibri"/>
                <a:cs typeface="Times New Roman"/>
              </a:rPr>
              <a:t>de la </a:t>
            </a:r>
            <a:r>
              <a:rPr lang="es-ES" sz="2800" dirty="0" smtClean="0">
                <a:latin typeface="Cambria"/>
                <a:ea typeface="Calibri"/>
                <a:cs typeface="Times New Roman"/>
              </a:rPr>
              <a:t>vida, y</a:t>
            </a:r>
          </a:p>
          <a:p>
            <a:pPr marL="457200" indent="-457200">
              <a:spcAft>
                <a:spcPts val="0"/>
              </a:spcAft>
              <a:buFont typeface="Wingdings" panose="05000000000000000000" pitchFamily="2" charset="2"/>
              <a:buChar char="Ø"/>
            </a:pPr>
            <a:r>
              <a:rPr lang="es-ES" sz="2800" dirty="0" smtClean="0">
                <a:latin typeface="Cambria"/>
                <a:ea typeface="Calibri"/>
                <a:cs typeface="Times New Roman"/>
              </a:rPr>
              <a:t>educación </a:t>
            </a:r>
            <a:r>
              <a:rPr lang="es-ES" sz="2800" dirty="0">
                <a:latin typeface="Cambria"/>
                <a:ea typeface="Calibri"/>
                <a:cs typeface="Times New Roman"/>
              </a:rPr>
              <a:t>de los hijos</a:t>
            </a:r>
            <a:r>
              <a:rPr lang="es-ES" sz="2800" dirty="0" smtClean="0">
                <a:latin typeface="Cambria"/>
                <a:ea typeface="Calibri"/>
                <a:cs typeface="Times New Roman"/>
              </a:rPr>
              <a:t>.</a:t>
            </a:r>
          </a:p>
          <a:p>
            <a:pPr marL="457200" indent="-457200">
              <a:spcAft>
                <a:spcPts val="0"/>
              </a:spcAft>
              <a:buFont typeface="Wingdings" panose="05000000000000000000" pitchFamily="2" charset="2"/>
              <a:buChar char="Ø"/>
            </a:pPr>
            <a:r>
              <a:rPr lang="es-CO" sz="2800" dirty="0" smtClean="0"/>
              <a:t>“</a:t>
            </a:r>
            <a:r>
              <a:rPr lang="es-CO" sz="2800" dirty="0"/>
              <a:t>Situaciones imperfectas” (</a:t>
            </a:r>
            <a:r>
              <a:rPr lang="es-CO" sz="2800" i="1" dirty="0"/>
              <a:t>AL</a:t>
            </a:r>
            <a:r>
              <a:rPr lang="es-CO" sz="2800" dirty="0"/>
              <a:t> 77</a:t>
            </a:r>
            <a:r>
              <a:rPr lang="es-CO" sz="2800" dirty="0" smtClean="0"/>
              <a:t>)</a:t>
            </a:r>
          </a:p>
          <a:p>
            <a:pPr marL="457200" indent="-457200">
              <a:spcAft>
                <a:spcPts val="0"/>
              </a:spcAft>
              <a:buFont typeface="Wingdings" panose="05000000000000000000" pitchFamily="2" charset="2"/>
              <a:buChar char="Ø"/>
            </a:pPr>
            <a:r>
              <a:rPr lang="es-CO" sz="2800" dirty="0" smtClean="0"/>
              <a:t>“</a:t>
            </a:r>
            <a:r>
              <a:rPr lang="es-CO" sz="2800" dirty="0"/>
              <a:t>Familias heridas” (</a:t>
            </a:r>
            <a:r>
              <a:rPr lang="es-CO" sz="2800" i="1" dirty="0"/>
              <a:t>AL</a:t>
            </a:r>
            <a:r>
              <a:rPr lang="es-CO" sz="2800" dirty="0"/>
              <a:t> 79)</a:t>
            </a:r>
          </a:p>
          <a:p>
            <a:pPr marL="457200" indent="-457200">
              <a:spcAft>
                <a:spcPts val="0"/>
              </a:spcAft>
              <a:buFont typeface="Wingdings" panose="05000000000000000000" pitchFamily="2" charset="2"/>
              <a:buChar char="Ø"/>
            </a:pPr>
            <a:endParaRPr lang="es-CO" sz="2800" dirty="0">
              <a:ea typeface="Calibri"/>
              <a:cs typeface="Times New Roman"/>
            </a:endParaRPr>
          </a:p>
          <a:p>
            <a:endParaRPr lang="es-CO" dirty="0"/>
          </a:p>
        </p:txBody>
      </p:sp>
    </p:spTree>
    <p:extLst>
      <p:ext uri="{BB962C8B-B14F-4D97-AF65-F5344CB8AC3E}">
        <p14:creationId xmlns:p14="http://schemas.microsoft.com/office/powerpoint/2010/main" val="1369187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3600" b="1" i="1" dirty="0" err="1" smtClean="0"/>
              <a:t>Kerygma</a:t>
            </a:r>
            <a:r>
              <a:rPr lang="es-CO" sz="3600" b="1" dirty="0" smtClean="0"/>
              <a:t> – Familia (</a:t>
            </a:r>
            <a:r>
              <a:rPr lang="es-CO" sz="3600" b="1" i="1" dirty="0" smtClean="0"/>
              <a:t>AL</a:t>
            </a:r>
            <a:r>
              <a:rPr lang="es-CO" sz="3600" b="1" dirty="0" smtClean="0"/>
              <a:t> 58)</a:t>
            </a:r>
            <a:endParaRPr lang="es-CO" sz="3600" b="1" dirty="0"/>
          </a:p>
        </p:txBody>
      </p:sp>
      <p:sp>
        <p:nvSpPr>
          <p:cNvPr id="3" name="2 Marcador de contenido"/>
          <p:cNvSpPr>
            <a:spLocks noGrp="1"/>
          </p:cNvSpPr>
          <p:nvPr>
            <p:ph sz="half" idx="1"/>
          </p:nvPr>
        </p:nvSpPr>
        <p:spPr/>
        <p:txBody>
          <a:bodyPr/>
          <a:lstStyle/>
          <a:p>
            <a:pPr marL="0" indent="0">
              <a:buNone/>
            </a:pPr>
            <a:r>
              <a:rPr lang="es-CO" b="1" dirty="0" smtClean="0"/>
              <a:t>KERYGMA:</a:t>
            </a:r>
          </a:p>
          <a:p>
            <a:pPr marL="0" indent="0">
              <a:buNone/>
            </a:pPr>
            <a:endParaRPr lang="es-CO" dirty="0" smtClean="0"/>
          </a:p>
          <a:p>
            <a:r>
              <a:rPr lang="es-CO" i="1" dirty="0" smtClean="0"/>
              <a:t>“La belleza del amor salvífico de Dios manifestado  en Jesucristo muerto y resucitado”</a:t>
            </a:r>
            <a:r>
              <a:rPr lang="es-CO" dirty="0" smtClean="0"/>
              <a:t>. (</a:t>
            </a:r>
            <a:r>
              <a:rPr lang="es-CO" i="1" dirty="0" smtClean="0"/>
              <a:t>EG</a:t>
            </a:r>
            <a:r>
              <a:rPr lang="es-CO" dirty="0" smtClean="0"/>
              <a:t> 36)</a:t>
            </a:r>
            <a:endParaRPr lang="es-CO" dirty="0"/>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76056" y="1400254"/>
            <a:ext cx="3145650" cy="4376556"/>
          </a:xfrm>
        </p:spPr>
      </p:pic>
    </p:spTree>
    <p:extLst>
      <p:ext uri="{BB962C8B-B14F-4D97-AF65-F5344CB8AC3E}">
        <p14:creationId xmlns:p14="http://schemas.microsoft.com/office/powerpoint/2010/main" val="1733665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628800"/>
            <a:ext cx="4615936" cy="3461952"/>
          </a:xfrm>
        </p:spPr>
      </p:pic>
      <p:sp>
        <p:nvSpPr>
          <p:cNvPr id="4" name="3 Marcador de texto"/>
          <p:cNvSpPr>
            <a:spLocks noGrp="1"/>
          </p:cNvSpPr>
          <p:nvPr>
            <p:ph type="body" sz="half" idx="2"/>
          </p:nvPr>
        </p:nvSpPr>
        <p:spPr>
          <a:xfrm>
            <a:off x="323528" y="1052736"/>
            <a:ext cx="3826768" cy="4691063"/>
          </a:xfrm>
        </p:spPr>
        <p:txBody>
          <a:bodyPr>
            <a:noAutofit/>
          </a:bodyPr>
          <a:lstStyle/>
          <a:p>
            <a:r>
              <a:rPr lang="es-CO" sz="2800" b="1" dirty="0" smtClean="0"/>
              <a:t>FAMILIA:</a:t>
            </a:r>
          </a:p>
          <a:p>
            <a:endParaRPr lang="es-CO" sz="2800" dirty="0"/>
          </a:p>
          <a:p>
            <a:pPr marL="457200" indent="-457200">
              <a:buFont typeface="Wingdings" panose="05000000000000000000" pitchFamily="2" charset="2"/>
              <a:buChar char="§"/>
            </a:pPr>
            <a:r>
              <a:rPr lang="es-CO" sz="2800" dirty="0" smtClean="0">
                <a:latin typeface="Cambria"/>
                <a:ea typeface="Calibri"/>
                <a:cs typeface="Times New Roman"/>
              </a:rPr>
              <a:t>La </a:t>
            </a:r>
            <a:r>
              <a:rPr lang="es-CO" sz="2800" dirty="0">
                <a:latin typeface="Cambria"/>
                <a:ea typeface="Calibri"/>
                <a:cs typeface="Times New Roman"/>
              </a:rPr>
              <a:t>enseñanza sobre el matrimonio y la familia no puede dejar de inspirarse y de transfigurarse a la luz de este anuncio de amor y de </a:t>
            </a:r>
            <a:r>
              <a:rPr lang="es-CO" sz="2800" dirty="0" smtClean="0">
                <a:latin typeface="Cambria"/>
                <a:ea typeface="Calibri"/>
                <a:cs typeface="Times New Roman"/>
              </a:rPr>
              <a:t>ternura.</a:t>
            </a:r>
            <a:endParaRPr lang="es-CO" sz="2800" dirty="0"/>
          </a:p>
        </p:txBody>
      </p:sp>
    </p:spTree>
    <p:extLst>
      <p:ext uri="{BB962C8B-B14F-4D97-AF65-F5344CB8AC3E}">
        <p14:creationId xmlns:p14="http://schemas.microsoft.com/office/powerpoint/2010/main" val="1942881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980728"/>
            <a:ext cx="3865941" cy="5073427"/>
          </a:xfrm>
        </p:spPr>
      </p:pic>
      <p:sp>
        <p:nvSpPr>
          <p:cNvPr id="4" name="3 Marcador de texto"/>
          <p:cNvSpPr>
            <a:spLocks noGrp="1"/>
          </p:cNvSpPr>
          <p:nvPr>
            <p:ph type="body" sz="half" idx="2"/>
          </p:nvPr>
        </p:nvSpPr>
        <p:spPr>
          <a:xfrm>
            <a:off x="467544" y="1052736"/>
            <a:ext cx="3322712" cy="4929411"/>
          </a:xfrm>
        </p:spPr>
        <p:txBody>
          <a:bodyPr>
            <a:normAutofit lnSpcReduction="10000"/>
          </a:bodyPr>
          <a:lstStyle/>
          <a:p>
            <a:r>
              <a:rPr lang="es-CO" sz="2800" dirty="0" smtClean="0">
                <a:latin typeface="Cambria"/>
                <a:ea typeface="Calibri"/>
                <a:cs typeface="Times New Roman"/>
              </a:rPr>
              <a:t>«El </a:t>
            </a:r>
            <a:r>
              <a:rPr lang="es-CO" sz="2800" dirty="0">
                <a:latin typeface="Cambria"/>
                <a:ea typeface="Calibri"/>
                <a:cs typeface="Times New Roman"/>
              </a:rPr>
              <a:t>misterio de la familia cristiana puede entenderse plenamente si no es a la luz del infinito amor del Padre, que se manifestó en Cristo, que se entregó hasta el fin y vive entre nosotros</a:t>
            </a:r>
            <a:r>
              <a:rPr lang="es-CO" sz="2800" dirty="0" smtClean="0">
                <a:latin typeface="Cambria"/>
                <a:ea typeface="Calibri"/>
                <a:cs typeface="Times New Roman"/>
              </a:rPr>
              <a:t>»</a:t>
            </a:r>
          </a:p>
          <a:p>
            <a:r>
              <a:rPr lang="es-CO" sz="2800" dirty="0" smtClean="0">
                <a:latin typeface="Cambria"/>
                <a:ea typeface="Calibri"/>
                <a:cs typeface="Times New Roman"/>
              </a:rPr>
              <a:t>(</a:t>
            </a:r>
            <a:r>
              <a:rPr lang="es-CO" sz="2800" dirty="0">
                <a:latin typeface="Cambria"/>
                <a:ea typeface="Calibri"/>
                <a:cs typeface="Times New Roman"/>
              </a:rPr>
              <a:t>cf. </a:t>
            </a:r>
            <a:r>
              <a:rPr lang="es-CO" sz="2800" i="1" dirty="0">
                <a:latin typeface="Cambria"/>
                <a:ea typeface="Calibri"/>
                <a:cs typeface="Times New Roman"/>
              </a:rPr>
              <a:t>AL</a:t>
            </a:r>
            <a:r>
              <a:rPr lang="es-CO" sz="2800" dirty="0">
                <a:latin typeface="Cambria"/>
                <a:ea typeface="Calibri"/>
                <a:cs typeface="Times New Roman"/>
              </a:rPr>
              <a:t> 59).</a:t>
            </a:r>
            <a:endParaRPr lang="es-CO" sz="2800" dirty="0"/>
          </a:p>
        </p:txBody>
      </p:sp>
    </p:spTree>
    <p:extLst>
      <p:ext uri="{BB962C8B-B14F-4D97-AF65-F5344CB8AC3E}">
        <p14:creationId xmlns:p14="http://schemas.microsoft.com/office/powerpoint/2010/main" val="3591759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1162050"/>
          </a:xfrm>
        </p:spPr>
        <p:txBody>
          <a:bodyPr/>
          <a:lstStyle/>
          <a:p>
            <a:pPr algn="just">
              <a:spcAft>
                <a:spcPts val="0"/>
              </a:spcAft>
            </a:pPr>
            <a:r>
              <a:rPr lang="es-CO" dirty="0" smtClean="0">
                <a:latin typeface="Cambria"/>
                <a:ea typeface="Calibri"/>
                <a:cs typeface="Times New Roman"/>
              </a:rPr>
              <a:t>3. </a:t>
            </a:r>
            <a:r>
              <a:rPr lang="es-CO" dirty="0">
                <a:latin typeface="Cambria"/>
                <a:ea typeface="Calibri"/>
                <a:cs typeface="Times New Roman"/>
              </a:rPr>
              <a:t>ACTUAR-PROPONER: “Algunas perspectivas pastorales” (cap. 6)</a:t>
            </a:r>
            <a:r>
              <a:rPr lang="es-CO" sz="1800" dirty="0">
                <a:ea typeface="Calibri"/>
                <a:cs typeface="Times New Roman"/>
              </a:rPr>
              <a:t/>
            </a:r>
            <a:br>
              <a:rPr lang="es-CO" sz="1800" dirty="0">
                <a:ea typeface="Calibri"/>
                <a:cs typeface="Times New Roman"/>
              </a:rPr>
            </a:br>
            <a:endParaRPr lang="es-CO" dirty="0"/>
          </a:p>
        </p:txBody>
      </p:sp>
      <p:sp>
        <p:nvSpPr>
          <p:cNvPr id="4" name="3 Marcador de texto"/>
          <p:cNvSpPr>
            <a:spLocks noGrp="1"/>
          </p:cNvSpPr>
          <p:nvPr>
            <p:ph type="body" sz="half" idx="2"/>
          </p:nvPr>
        </p:nvSpPr>
        <p:spPr>
          <a:xfrm>
            <a:off x="683568" y="2060848"/>
            <a:ext cx="7776864" cy="4065315"/>
          </a:xfrm>
        </p:spPr>
        <p:txBody>
          <a:bodyPr/>
          <a:lstStyle/>
          <a:p>
            <a:r>
              <a:rPr lang="es-CO" sz="2800" dirty="0" smtClean="0">
                <a:latin typeface="Cambria"/>
                <a:ea typeface="Calibri"/>
                <a:cs typeface="Times New Roman"/>
              </a:rPr>
              <a:t>En </a:t>
            </a:r>
            <a:r>
              <a:rPr lang="es-CO" sz="2800" dirty="0">
                <a:latin typeface="Cambria"/>
                <a:ea typeface="Calibri"/>
                <a:cs typeface="Times New Roman"/>
              </a:rPr>
              <a:t>la primera parte de la presentación, decíamos que esta Exhortación tiene una marcada intención pastoral, por lo que este capítulo sexto, junto con el séptimo </a:t>
            </a:r>
            <a:r>
              <a:rPr lang="es-CO" sz="2800" dirty="0" smtClean="0">
                <a:latin typeface="Cambria"/>
                <a:ea typeface="Calibri"/>
                <a:cs typeface="Times New Roman"/>
              </a:rPr>
              <a:t>y octavo, </a:t>
            </a:r>
            <a:r>
              <a:rPr lang="es-CO" sz="2800" dirty="0">
                <a:latin typeface="Cambria"/>
                <a:ea typeface="Calibri"/>
                <a:cs typeface="Times New Roman"/>
              </a:rPr>
              <a:t>debemos comprenderlos, no solamente a la luz de lo mencionado en los cinco primeros capítulos, sino también a la luz de la Exhortación postsinodal </a:t>
            </a:r>
            <a:r>
              <a:rPr lang="es-CO" sz="2800" i="1" dirty="0" err="1">
                <a:latin typeface="Cambria"/>
                <a:ea typeface="Calibri"/>
                <a:cs typeface="Times New Roman"/>
              </a:rPr>
              <a:t>Evangelii</a:t>
            </a:r>
            <a:r>
              <a:rPr lang="es-CO" sz="2800" i="1" dirty="0">
                <a:latin typeface="Cambria"/>
                <a:ea typeface="Calibri"/>
                <a:cs typeface="Times New Roman"/>
              </a:rPr>
              <a:t> </a:t>
            </a:r>
            <a:r>
              <a:rPr lang="es-CO" sz="2800" i="1" dirty="0" err="1" smtClean="0">
                <a:latin typeface="Cambria"/>
                <a:ea typeface="Calibri"/>
                <a:cs typeface="Times New Roman"/>
              </a:rPr>
              <a:t>gaudium</a:t>
            </a:r>
            <a:r>
              <a:rPr lang="es-CO" sz="2800" dirty="0" smtClean="0">
                <a:latin typeface="Cambria"/>
                <a:ea typeface="Calibri"/>
                <a:cs typeface="Times New Roman"/>
              </a:rPr>
              <a:t>.</a:t>
            </a:r>
            <a:endParaRPr lang="es-CO" sz="2800" dirty="0"/>
          </a:p>
        </p:txBody>
      </p:sp>
    </p:spTree>
    <p:extLst>
      <p:ext uri="{BB962C8B-B14F-4D97-AF65-F5344CB8AC3E}">
        <p14:creationId xmlns:p14="http://schemas.microsoft.com/office/powerpoint/2010/main" val="162356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4 CuadroTexto"/>
          <p:cNvSpPr txBox="1"/>
          <p:nvPr/>
        </p:nvSpPr>
        <p:spPr>
          <a:xfrm>
            <a:off x="4716016" y="1124744"/>
            <a:ext cx="4104456" cy="1938992"/>
          </a:xfrm>
          <a:prstGeom prst="rect">
            <a:avLst/>
          </a:prstGeom>
          <a:noFill/>
        </p:spPr>
        <p:txBody>
          <a:bodyPr wrap="square" rtlCol="0">
            <a:spAutoFit/>
          </a:bodyPr>
          <a:lstStyle/>
          <a:p>
            <a:r>
              <a:rPr lang="es-CO" sz="4000" dirty="0" smtClean="0"/>
              <a:t>La Iglesia en salida presente en </a:t>
            </a:r>
            <a:r>
              <a:rPr lang="es-CO" sz="4000" i="1" dirty="0" err="1" smtClean="0"/>
              <a:t>Amoris</a:t>
            </a:r>
            <a:r>
              <a:rPr lang="es-CO" sz="4000" i="1" dirty="0" smtClean="0"/>
              <a:t> </a:t>
            </a:r>
            <a:r>
              <a:rPr lang="es-CO" sz="4000" i="1" dirty="0" err="1" smtClean="0"/>
              <a:t>laetitia</a:t>
            </a:r>
            <a:endParaRPr lang="es-CO" sz="4000" dirty="0"/>
          </a:p>
        </p:txBody>
      </p:sp>
    </p:spTree>
    <p:extLst>
      <p:ext uri="{BB962C8B-B14F-4D97-AF65-F5344CB8AC3E}">
        <p14:creationId xmlns:p14="http://schemas.microsoft.com/office/powerpoint/2010/main" val="299221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219256" cy="1162050"/>
          </a:xfrm>
        </p:spPr>
        <p:txBody>
          <a:bodyPr>
            <a:normAutofit fontScale="90000"/>
          </a:bodyPr>
          <a:lstStyle/>
          <a:p>
            <a:pPr algn="ctr"/>
            <a:r>
              <a:rPr lang="es-MX" sz="4000" dirty="0" smtClean="0"/>
              <a:t>I. ASPECTOS GENERALES</a:t>
            </a:r>
            <a:br>
              <a:rPr lang="es-MX" sz="4000" dirty="0" smtClean="0"/>
            </a:br>
            <a:endParaRPr lang="es-CO" sz="40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268760"/>
            <a:ext cx="3312368" cy="5105403"/>
          </a:xfrm>
          <a:scene3d>
            <a:camera prst="perspectiveLeft"/>
            <a:lightRig rig="threePt" dir="t"/>
          </a:scene3d>
        </p:spPr>
      </p:pic>
    </p:spTree>
    <p:extLst>
      <p:ext uri="{BB962C8B-B14F-4D97-AF65-F5344CB8AC3E}">
        <p14:creationId xmlns:p14="http://schemas.microsoft.com/office/powerpoint/2010/main" val="4192476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fontScale="90000"/>
          </a:bodyPr>
          <a:lstStyle/>
          <a:p>
            <a:pPr>
              <a:spcAft>
                <a:spcPts val="0"/>
              </a:spcAft>
            </a:pPr>
            <a:r>
              <a:rPr lang="es-CO" sz="2800" dirty="0">
                <a:latin typeface="Cambria"/>
                <a:ea typeface="Calibri"/>
                <a:cs typeface="Times New Roman"/>
              </a:rPr>
              <a:t>1. Iglesia en salida misionera: todos evangelizadores</a:t>
            </a:r>
            <a:r>
              <a:rPr lang="es-CO" sz="2800" dirty="0">
                <a:ea typeface="Calibri"/>
                <a:cs typeface="Times New Roman"/>
              </a:rPr>
              <a:t/>
            </a:r>
            <a:br>
              <a:rPr lang="es-CO" sz="2800" dirty="0">
                <a:ea typeface="Calibri"/>
                <a:cs typeface="Times New Roman"/>
              </a:rPr>
            </a:br>
            <a:endParaRPr lang="es-CO" sz="28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1556792"/>
            <a:ext cx="3655060" cy="4568825"/>
          </a:xfrm>
        </p:spPr>
      </p:pic>
      <p:sp>
        <p:nvSpPr>
          <p:cNvPr id="4" name="3 Marcador de texto"/>
          <p:cNvSpPr>
            <a:spLocks noGrp="1"/>
          </p:cNvSpPr>
          <p:nvPr>
            <p:ph type="body" sz="half" idx="2"/>
          </p:nvPr>
        </p:nvSpPr>
        <p:spPr>
          <a:xfrm>
            <a:off x="467544" y="1988840"/>
            <a:ext cx="4042792" cy="4353347"/>
          </a:xfrm>
        </p:spPr>
        <p:txBody>
          <a:bodyPr>
            <a:noAutofit/>
          </a:bodyPr>
          <a:lstStyle/>
          <a:p>
            <a:pPr marL="457200" indent="-457200">
              <a:buFont typeface="Wingdings" panose="05000000000000000000" pitchFamily="2" charset="2"/>
              <a:buChar char="ü"/>
            </a:pPr>
            <a:r>
              <a:rPr lang="es-CO" sz="2800" dirty="0" smtClean="0"/>
              <a:t>La evangelización es la respuesta al mandato misionero de Jesús.</a:t>
            </a:r>
          </a:p>
          <a:p>
            <a:pPr marL="457200" indent="-457200">
              <a:buFont typeface="Wingdings" panose="05000000000000000000" pitchFamily="2" charset="2"/>
              <a:buChar char="ü"/>
            </a:pPr>
            <a:r>
              <a:rPr lang="es-CO" sz="2800" dirty="0" smtClean="0"/>
              <a:t>“Id” a todos los escenarios y desafíos.</a:t>
            </a:r>
          </a:p>
          <a:p>
            <a:pPr marL="457200" indent="-457200">
              <a:buFont typeface="Wingdings" panose="05000000000000000000" pitchFamily="2" charset="2"/>
              <a:buChar char="ü"/>
            </a:pPr>
            <a:r>
              <a:rPr lang="es-CO" sz="2800" dirty="0" smtClean="0"/>
              <a:t>Todos somos llamados a esta nueva “salida” misionera . (</a:t>
            </a:r>
            <a:r>
              <a:rPr lang="es-CO" sz="2800" i="1" dirty="0" smtClean="0"/>
              <a:t>EG</a:t>
            </a:r>
            <a:r>
              <a:rPr lang="es-CO" sz="2800" dirty="0" smtClean="0"/>
              <a:t> 20)</a:t>
            </a:r>
            <a:endParaRPr lang="es-CO" sz="2800" dirty="0"/>
          </a:p>
        </p:txBody>
      </p:sp>
    </p:spTree>
    <p:extLst>
      <p:ext uri="{BB962C8B-B14F-4D97-AF65-F5344CB8AC3E}">
        <p14:creationId xmlns:p14="http://schemas.microsoft.com/office/powerpoint/2010/main" val="3807165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1705216"/>
            <a:ext cx="4330700" cy="3262459"/>
          </a:xfrm>
        </p:spPr>
      </p:pic>
      <p:sp>
        <p:nvSpPr>
          <p:cNvPr id="4" name="3 Marcador de texto"/>
          <p:cNvSpPr>
            <a:spLocks noGrp="1"/>
          </p:cNvSpPr>
          <p:nvPr>
            <p:ph type="body" sz="half" idx="2"/>
          </p:nvPr>
        </p:nvSpPr>
        <p:spPr>
          <a:xfrm>
            <a:off x="395536" y="1052736"/>
            <a:ext cx="3754760" cy="5073427"/>
          </a:xfrm>
        </p:spPr>
        <p:txBody>
          <a:bodyPr/>
          <a:lstStyle/>
          <a:p>
            <a:pPr marL="457200" indent="-457200">
              <a:buFont typeface="Wingdings" panose="05000000000000000000" pitchFamily="2" charset="2"/>
              <a:buChar char="§"/>
            </a:pPr>
            <a:r>
              <a:rPr lang="es-CO" sz="2800" dirty="0">
                <a:latin typeface="Cambria"/>
                <a:ea typeface="Calibri"/>
                <a:cs typeface="Times New Roman"/>
              </a:rPr>
              <a:t>Uno de estos escenarios, </a:t>
            </a:r>
            <a:r>
              <a:rPr lang="es-CO" sz="2800" dirty="0" smtClean="0">
                <a:latin typeface="Cambria"/>
                <a:ea typeface="Calibri"/>
                <a:cs typeface="Times New Roman"/>
              </a:rPr>
              <a:t>donde </a:t>
            </a:r>
            <a:r>
              <a:rPr lang="es-CO" sz="2800" dirty="0">
                <a:latin typeface="Cambria"/>
                <a:ea typeface="Calibri"/>
                <a:cs typeface="Times New Roman"/>
              </a:rPr>
              <a:t>se presentan grandes desafíos para la evangelización es la </a:t>
            </a:r>
            <a:r>
              <a:rPr lang="es-CO" sz="2800" dirty="0" smtClean="0">
                <a:latin typeface="Cambria"/>
                <a:ea typeface="Calibri"/>
                <a:cs typeface="Times New Roman"/>
              </a:rPr>
              <a:t>familia </a:t>
            </a:r>
            <a:r>
              <a:rPr lang="es-CO" sz="2800" dirty="0" smtClean="0">
                <a:latin typeface="Cambria"/>
                <a:cs typeface="Times New Roman"/>
              </a:rPr>
              <a:t>(AL 230).</a:t>
            </a:r>
          </a:p>
          <a:p>
            <a:pPr marL="457200" indent="-457200">
              <a:buFont typeface="Wingdings" panose="05000000000000000000" pitchFamily="2" charset="2"/>
              <a:buChar char="§"/>
            </a:pPr>
            <a:r>
              <a:rPr lang="es-CO" sz="2800" dirty="0" smtClean="0">
                <a:latin typeface="Cambria"/>
                <a:cs typeface="Times New Roman"/>
              </a:rPr>
              <a:t>Las familias cristianas son los principales sujetos (AL 200).</a:t>
            </a:r>
            <a:endParaRPr lang="es-CO" sz="2800" dirty="0"/>
          </a:p>
        </p:txBody>
      </p:sp>
    </p:spTree>
    <p:extLst>
      <p:ext uri="{BB962C8B-B14F-4D97-AF65-F5344CB8AC3E}">
        <p14:creationId xmlns:p14="http://schemas.microsoft.com/office/powerpoint/2010/main" val="11063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984" y="1556792"/>
            <a:ext cx="4317499" cy="3562403"/>
          </a:xfrm>
        </p:spPr>
      </p:pic>
      <p:sp>
        <p:nvSpPr>
          <p:cNvPr id="4" name="3 Marcador de texto"/>
          <p:cNvSpPr>
            <a:spLocks noGrp="1"/>
          </p:cNvSpPr>
          <p:nvPr>
            <p:ph type="body" sz="half" idx="2"/>
          </p:nvPr>
        </p:nvSpPr>
        <p:spPr>
          <a:xfrm>
            <a:off x="467544" y="1556792"/>
            <a:ext cx="3394720" cy="4691063"/>
          </a:xfrm>
        </p:spPr>
        <p:txBody>
          <a:bodyPr>
            <a:normAutofit/>
          </a:bodyPr>
          <a:lstStyle/>
          <a:p>
            <a:r>
              <a:rPr lang="es-CO" sz="2800" dirty="0">
                <a:latin typeface="Cambria"/>
                <a:ea typeface="Calibri"/>
                <a:cs typeface="Times New Roman"/>
              </a:rPr>
              <a:t>La familia se convierte en sujeto de la acción pastoral mediante el anuncio explícito del Evangelio y el legado de múltiples formas de </a:t>
            </a:r>
            <a:r>
              <a:rPr lang="es-CO" sz="2800" dirty="0" smtClean="0">
                <a:latin typeface="Cambria"/>
                <a:ea typeface="Calibri"/>
                <a:cs typeface="Times New Roman"/>
              </a:rPr>
              <a:t>testimonio.</a:t>
            </a:r>
            <a:endParaRPr lang="es-CO" sz="2800" dirty="0"/>
          </a:p>
        </p:txBody>
      </p:sp>
    </p:spTree>
    <p:extLst>
      <p:ext uri="{BB962C8B-B14F-4D97-AF65-F5344CB8AC3E}">
        <p14:creationId xmlns:p14="http://schemas.microsoft.com/office/powerpoint/2010/main" val="3080142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7859216" cy="4691063"/>
          </a:xfrm>
        </p:spPr>
        <p:txBody>
          <a:bodyPr>
            <a:noAutofit/>
          </a:bodyPr>
          <a:lstStyle/>
          <a:p>
            <a:pPr marL="457200" indent="-457200">
              <a:buFont typeface="Wingdings" panose="05000000000000000000" pitchFamily="2" charset="2"/>
              <a:buChar char="§"/>
            </a:pPr>
            <a:r>
              <a:rPr lang="es-CO" sz="2800" dirty="0">
                <a:latin typeface="Cambria"/>
                <a:ea typeface="Calibri"/>
                <a:cs typeface="Times New Roman"/>
              </a:rPr>
              <a:t>La Iglesia “en salida” es una Iglesia con las puertas abiertas. </a:t>
            </a:r>
            <a:r>
              <a:rPr lang="es-CO" sz="2800" dirty="0" smtClean="0">
                <a:latin typeface="Cambria"/>
                <a:ea typeface="Calibri"/>
                <a:cs typeface="Times New Roman"/>
              </a:rPr>
              <a:t>Salir </a:t>
            </a:r>
            <a:r>
              <a:rPr lang="es-CO" sz="2800" dirty="0">
                <a:latin typeface="Cambria"/>
                <a:ea typeface="Calibri"/>
                <a:cs typeface="Times New Roman"/>
              </a:rPr>
              <a:t>hacia los demás para llegar a las periferias </a:t>
            </a:r>
            <a:r>
              <a:rPr lang="es-CO" sz="2800" dirty="0" smtClean="0">
                <a:latin typeface="Cambria"/>
                <a:ea typeface="Calibri"/>
                <a:cs typeface="Times New Roman"/>
              </a:rPr>
              <a:t>humanas.</a:t>
            </a:r>
          </a:p>
          <a:p>
            <a:pPr marL="457200" indent="-457200">
              <a:buFont typeface="Wingdings" panose="05000000000000000000" pitchFamily="2" charset="2"/>
              <a:buChar char="§"/>
            </a:pPr>
            <a:endParaRPr lang="es-CO" sz="2800" dirty="0" smtClean="0">
              <a:latin typeface="Cambria"/>
              <a:ea typeface="Calibri"/>
              <a:cs typeface="Times New Roman"/>
            </a:endParaRPr>
          </a:p>
          <a:p>
            <a:pPr marL="457200" indent="-457200">
              <a:buFont typeface="Wingdings" panose="05000000000000000000" pitchFamily="2" charset="2"/>
              <a:buChar char="§"/>
            </a:pPr>
            <a:r>
              <a:rPr lang="es-CO" sz="2800" dirty="0">
                <a:latin typeface="Cambria"/>
                <a:ea typeface="Calibri"/>
                <a:cs typeface="Times New Roman"/>
              </a:rPr>
              <a:t>Estas puertas abiertas no son solamente las materiales, hay otras puertas que tampoco se deben cerrar.</a:t>
            </a:r>
            <a:endParaRPr lang="es-CO" sz="2800" dirty="0"/>
          </a:p>
        </p:txBody>
      </p:sp>
    </p:spTree>
    <p:extLst>
      <p:ext uri="{BB962C8B-B14F-4D97-AF65-F5344CB8AC3E}">
        <p14:creationId xmlns:p14="http://schemas.microsoft.com/office/powerpoint/2010/main" val="1390688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99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pPr>
              <a:spcAft>
                <a:spcPts val="0"/>
              </a:spcAft>
            </a:pPr>
            <a:r>
              <a:rPr lang="es-CO" sz="3200" dirty="0">
                <a:latin typeface="Cambria"/>
                <a:ea typeface="Calibri"/>
                <a:cs typeface="Times New Roman"/>
              </a:rPr>
              <a:t>2. Acompañar y discernir…</a:t>
            </a:r>
            <a:r>
              <a:rPr lang="es-CO" sz="3200" dirty="0">
                <a:ea typeface="Calibri"/>
                <a:cs typeface="Times New Roman"/>
              </a:rPr>
              <a:t/>
            </a:r>
            <a:br>
              <a:rPr lang="es-CO" sz="3200" dirty="0">
                <a:ea typeface="Calibri"/>
                <a:cs typeface="Times New Roman"/>
              </a:rPr>
            </a:br>
            <a:endParaRPr lang="es-CO" sz="3200" dirty="0"/>
          </a:p>
        </p:txBody>
      </p:sp>
      <p:sp>
        <p:nvSpPr>
          <p:cNvPr id="4" name="3 Marcador de texto"/>
          <p:cNvSpPr>
            <a:spLocks noGrp="1"/>
          </p:cNvSpPr>
          <p:nvPr>
            <p:ph type="body" sz="half" idx="2"/>
          </p:nvPr>
        </p:nvSpPr>
        <p:spPr>
          <a:xfrm>
            <a:off x="457200" y="1435100"/>
            <a:ext cx="8219256" cy="4691063"/>
          </a:xfrm>
        </p:spPr>
        <p:txBody>
          <a:bodyPr/>
          <a:lstStyle/>
          <a:p>
            <a:pPr marL="457200" indent="-457200" algn="just">
              <a:spcAft>
                <a:spcPts val="0"/>
              </a:spcAft>
              <a:buFont typeface="Wingdings" panose="05000000000000000000" pitchFamily="2" charset="2"/>
              <a:buChar char="§"/>
            </a:pPr>
            <a:r>
              <a:rPr lang="es-CO" sz="2800" dirty="0">
                <a:latin typeface="Cambria"/>
                <a:ea typeface="Calibri"/>
                <a:cs typeface="Times New Roman"/>
              </a:rPr>
              <a:t>Esta concepción de Iglesia “en salida”, Iglesia de “puertas abiertas”, se traduce en la exhortación </a:t>
            </a:r>
            <a:r>
              <a:rPr lang="es-CO" sz="2800" i="1" dirty="0" err="1">
                <a:latin typeface="Cambria"/>
                <a:ea typeface="Calibri"/>
                <a:cs typeface="Times New Roman"/>
              </a:rPr>
              <a:t>Amoris</a:t>
            </a:r>
            <a:r>
              <a:rPr lang="es-CO" sz="2800" i="1" dirty="0">
                <a:latin typeface="Cambria"/>
                <a:ea typeface="Calibri"/>
                <a:cs typeface="Times New Roman"/>
              </a:rPr>
              <a:t> </a:t>
            </a:r>
            <a:r>
              <a:rPr lang="es-CO" sz="2800" i="1" dirty="0" err="1">
                <a:latin typeface="Cambria"/>
                <a:ea typeface="Calibri"/>
                <a:cs typeface="Times New Roman"/>
              </a:rPr>
              <a:t>laetitia</a:t>
            </a:r>
            <a:r>
              <a:rPr lang="es-CO" sz="2800" dirty="0">
                <a:latin typeface="Cambria"/>
                <a:ea typeface="Calibri"/>
                <a:cs typeface="Times New Roman"/>
              </a:rPr>
              <a:t> en dos acciones concretas e inseparables: </a:t>
            </a:r>
            <a:r>
              <a:rPr lang="es-CO" sz="2800" b="1" dirty="0">
                <a:latin typeface="Cambria"/>
                <a:ea typeface="Calibri"/>
                <a:cs typeface="Times New Roman"/>
              </a:rPr>
              <a:t>acompañar</a:t>
            </a:r>
            <a:r>
              <a:rPr lang="es-CO" sz="2800" dirty="0">
                <a:latin typeface="Cambria"/>
                <a:ea typeface="Calibri"/>
                <a:cs typeface="Times New Roman"/>
              </a:rPr>
              <a:t> y </a:t>
            </a:r>
            <a:r>
              <a:rPr lang="es-CO" sz="2800" b="1" dirty="0">
                <a:latin typeface="Cambria"/>
                <a:ea typeface="Calibri"/>
                <a:cs typeface="Times New Roman"/>
              </a:rPr>
              <a:t>discernir</a:t>
            </a:r>
            <a:r>
              <a:rPr lang="es-CO" sz="2800" dirty="0" smtClean="0">
                <a:latin typeface="Cambria"/>
                <a:ea typeface="Calibri"/>
                <a:cs typeface="Times New Roman"/>
              </a:rPr>
              <a:t>.</a:t>
            </a:r>
          </a:p>
          <a:p>
            <a:pPr algn="just">
              <a:spcAft>
                <a:spcPts val="0"/>
              </a:spcAft>
            </a:pPr>
            <a:endParaRPr lang="es-CO" sz="2800" dirty="0" smtClean="0">
              <a:latin typeface="Cambria"/>
              <a:ea typeface="Calibri"/>
              <a:cs typeface="Times New Roman"/>
            </a:endParaRPr>
          </a:p>
          <a:p>
            <a:pPr algn="just">
              <a:spcAft>
                <a:spcPts val="0"/>
              </a:spcAft>
            </a:pPr>
            <a:r>
              <a:rPr lang="es-CO" sz="2800" i="1" dirty="0">
                <a:latin typeface="Cambria"/>
                <a:ea typeface="Calibri"/>
                <a:cs typeface="Times New Roman"/>
              </a:rPr>
              <a:t>«La Iglesia quiere llegar a las familias con humilde comprensión y su deseo “es acompañar a cada una y a todas las familias para que puedan descubrir la mejor manera de superar las dificultades que se encuentran en su camino» </a:t>
            </a:r>
            <a:r>
              <a:rPr lang="es-CO" sz="2800" dirty="0">
                <a:latin typeface="Cambria"/>
                <a:ea typeface="Calibri"/>
                <a:cs typeface="Times New Roman"/>
              </a:rPr>
              <a:t>(</a:t>
            </a:r>
            <a:r>
              <a:rPr lang="es-CO" sz="2800" i="1" dirty="0">
                <a:latin typeface="Cambria"/>
                <a:ea typeface="Calibri"/>
                <a:cs typeface="Times New Roman"/>
              </a:rPr>
              <a:t>AL</a:t>
            </a:r>
            <a:r>
              <a:rPr lang="es-CO" sz="2800" dirty="0">
                <a:latin typeface="Cambria"/>
                <a:ea typeface="Calibri"/>
                <a:cs typeface="Times New Roman"/>
              </a:rPr>
              <a:t> 200).</a:t>
            </a:r>
            <a:endParaRPr lang="es-CO" sz="2400" dirty="0">
              <a:ea typeface="Calibri"/>
              <a:cs typeface="Times New Roman"/>
            </a:endParaRPr>
          </a:p>
          <a:p>
            <a:pPr algn="just">
              <a:spcAft>
                <a:spcPts val="0"/>
              </a:spcAft>
            </a:pPr>
            <a:endParaRPr lang="es-CO" sz="2800" dirty="0">
              <a:ea typeface="Calibri"/>
              <a:cs typeface="Times New Roman"/>
            </a:endParaRPr>
          </a:p>
          <a:p>
            <a:endParaRPr lang="es-CO" dirty="0"/>
          </a:p>
        </p:txBody>
      </p:sp>
    </p:spTree>
    <p:extLst>
      <p:ext uri="{BB962C8B-B14F-4D97-AF65-F5344CB8AC3E}">
        <p14:creationId xmlns:p14="http://schemas.microsoft.com/office/powerpoint/2010/main" val="3434400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916832"/>
            <a:ext cx="8219256" cy="4209331"/>
          </a:xfrm>
        </p:spPr>
        <p:txBody>
          <a:bodyPr>
            <a:normAutofit/>
          </a:bodyPr>
          <a:lstStyle/>
          <a:p>
            <a:pPr marL="457200" indent="-457200">
              <a:buFont typeface="Wingdings" panose="05000000000000000000" pitchFamily="2" charset="2"/>
              <a:buChar char="q"/>
            </a:pPr>
            <a:r>
              <a:rPr lang="es-CO" sz="3200" dirty="0">
                <a:latin typeface="Cambria"/>
                <a:ea typeface="Calibri"/>
                <a:cs typeface="Times New Roman"/>
              </a:rPr>
              <a:t>El discernimiento se convierte en algo indispensable si tomamos en cuenta la innumerable diversidad de situaciones concretas que se mencionan en </a:t>
            </a:r>
            <a:r>
              <a:rPr lang="es-CO" sz="3200" i="1" dirty="0" err="1">
                <a:latin typeface="Cambria"/>
                <a:ea typeface="Calibri"/>
                <a:cs typeface="Times New Roman"/>
              </a:rPr>
              <a:t>Amoris</a:t>
            </a:r>
            <a:r>
              <a:rPr lang="es-CO" sz="3200" i="1" dirty="0">
                <a:latin typeface="Cambria"/>
                <a:ea typeface="Calibri"/>
                <a:cs typeface="Times New Roman"/>
              </a:rPr>
              <a:t> </a:t>
            </a:r>
            <a:r>
              <a:rPr lang="es-CO" sz="3200" i="1" dirty="0" err="1">
                <a:latin typeface="Cambria"/>
                <a:ea typeface="Calibri"/>
                <a:cs typeface="Times New Roman"/>
              </a:rPr>
              <a:t>laetitia</a:t>
            </a:r>
            <a:r>
              <a:rPr lang="es-CO" sz="3200" dirty="0">
                <a:latin typeface="Cambria"/>
                <a:ea typeface="Calibri"/>
                <a:cs typeface="Times New Roman"/>
              </a:rPr>
              <a:t> (cf. n. 300). </a:t>
            </a:r>
            <a:endParaRPr lang="es-CO" sz="3200" dirty="0"/>
          </a:p>
        </p:txBody>
      </p:sp>
    </p:spTree>
    <p:extLst>
      <p:ext uri="{BB962C8B-B14F-4D97-AF65-F5344CB8AC3E}">
        <p14:creationId xmlns:p14="http://schemas.microsoft.com/office/powerpoint/2010/main" val="3297933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pPr>
              <a:spcAft>
                <a:spcPts val="0"/>
              </a:spcAft>
            </a:pPr>
            <a:r>
              <a:rPr lang="es-CO" sz="2800" dirty="0">
                <a:latin typeface="Cambria"/>
                <a:ea typeface="Calibri"/>
                <a:cs typeface="Times New Roman"/>
              </a:rPr>
              <a:t>3. Con misericordia</a:t>
            </a:r>
            <a:r>
              <a:rPr lang="es-CO" sz="2800" dirty="0">
                <a:ea typeface="Calibri"/>
                <a:cs typeface="Times New Roman"/>
              </a:rPr>
              <a:t/>
            </a:r>
            <a:br>
              <a:rPr lang="es-CO" sz="2800" dirty="0">
                <a:ea typeface="Calibri"/>
                <a:cs typeface="Times New Roman"/>
              </a:rPr>
            </a:br>
            <a:endParaRPr lang="es-CO" sz="2800" dirty="0"/>
          </a:p>
        </p:txBody>
      </p:sp>
      <p:sp>
        <p:nvSpPr>
          <p:cNvPr id="4" name="3 Marcador de texto"/>
          <p:cNvSpPr>
            <a:spLocks noGrp="1"/>
          </p:cNvSpPr>
          <p:nvPr>
            <p:ph type="body" sz="half" idx="2"/>
          </p:nvPr>
        </p:nvSpPr>
        <p:spPr>
          <a:xfrm>
            <a:off x="457200" y="1435100"/>
            <a:ext cx="7715200" cy="4691063"/>
          </a:xfrm>
        </p:spPr>
        <p:txBody>
          <a:bodyPr>
            <a:normAutofit lnSpcReduction="10000"/>
          </a:bodyPr>
          <a:lstStyle/>
          <a:p>
            <a:r>
              <a:rPr lang="es-CO" sz="3200" dirty="0">
                <a:latin typeface="Cambria"/>
                <a:ea typeface="Calibri"/>
                <a:cs typeface="Times New Roman"/>
              </a:rPr>
              <a:t>Dice la </a:t>
            </a:r>
            <a:r>
              <a:rPr lang="es-CO" sz="3200" i="1" dirty="0" err="1">
                <a:latin typeface="Cambria"/>
                <a:ea typeface="Calibri"/>
                <a:cs typeface="Times New Roman"/>
              </a:rPr>
              <a:t>Evangelii</a:t>
            </a:r>
            <a:r>
              <a:rPr lang="es-CO" sz="3200" i="1" dirty="0">
                <a:latin typeface="Cambria"/>
                <a:ea typeface="Calibri"/>
                <a:cs typeface="Times New Roman"/>
              </a:rPr>
              <a:t> </a:t>
            </a:r>
            <a:r>
              <a:rPr lang="es-CO" sz="3200" i="1" dirty="0" err="1">
                <a:latin typeface="Cambria"/>
                <a:ea typeface="Calibri"/>
                <a:cs typeface="Times New Roman"/>
              </a:rPr>
              <a:t>gaudium</a:t>
            </a:r>
            <a:r>
              <a:rPr lang="es-CO" sz="3200" dirty="0" smtClean="0">
                <a:latin typeface="Cambria"/>
                <a:ea typeface="Calibri"/>
                <a:cs typeface="Times New Roman"/>
              </a:rPr>
              <a:t>:</a:t>
            </a:r>
          </a:p>
          <a:p>
            <a:endParaRPr lang="es-CO" sz="3200" dirty="0">
              <a:latin typeface="Cambria"/>
              <a:ea typeface="Calibri"/>
              <a:cs typeface="Times New Roman"/>
            </a:endParaRPr>
          </a:p>
          <a:p>
            <a:r>
              <a:rPr lang="es-CO" sz="3200" i="1" dirty="0" smtClean="0">
                <a:latin typeface="Cambria"/>
                <a:ea typeface="Calibri"/>
                <a:cs typeface="Times New Roman"/>
              </a:rPr>
              <a:t>«</a:t>
            </a:r>
            <a:r>
              <a:rPr lang="es-CO" sz="3200" i="1" dirty="0">
                <a:latin typeface="Cambria"/>
                <a:ea typeface="Calibri"/>
                <a:cs typeface="Times New Roman"/>
              </a:rPr>
              <a:t>sin disminuir el valor del ideal evangélico, hay que </a:t>
            </a:r>
            <a:r>
              <a:rPr lang="es-CO" sz="3200" b="1" i="1" dirty="0">
                <a:latin typeface="Cambria"/>
                <a:ea typeface="Calibri"/>
                <a:cs typeface="Times New Roman"/>
              </a:rPr>
              <a:t>acompañar con misericordia</a:t>
            </a:r>
            <a:r>
              <a:rPr lang="es-CO" sz="3200" i="1" dirty="0">
                <a:latin typeface="Cambria"/>
                <a:ea typeface="Calibri"/>
                <a:cs typeface="Times New Roman"/>
              </a:rPr>
              <a:t> y paciencia las etapas posibles de crecimiento de las personas que se van construyendo día a día»</a:t>
            </a:r>
            <a:r>
              <a:rPr lang="es-CO" sz="2800" dirty="0">
                <a:latin typeface="Cambria"/>
                <a:ea typeface="Calibri"/>
                <a:cs typeface="Times New Roman"/>
              </a:rPr>
              <a:t> (</a:t>
            </a:r>
            <a:r>
              <a:rPr lang="es-CO" sz="2800" i="1" dirty="0">
                <a:latin typeface="Cambria"/>
                <a:ea typeface="Calibri"/>
                <a:cs typeface="Times New Roman"/>
              </a:rPr>
              <a:t>EG</a:t>
            </a:r>
            <a:r>
              <a:rPr lang="es-CO" sz="2800" dirty="0">
                <a:latin typeface="Cambria"/>
                <a:ea typeface="Calibri"/>
                <a:cs typeface="Times New Roman"/>
              </a:rPr>
              <a:t> 44; </a:t>
            </a:r>
            <a:r>
              <a:rPr lang="es-CO" sz="2800" b="1" i="1" dirty="0">
                <a:latin typeface="Cambria"/>
                <a:ea typeface="Calibri"/>
                <a:cs typeface="Times New Roman"/>
              </a:rPr>
              <a:t>AL</a:t>
            </a:r>
            <a:r>
              <a:rPr lang="es-CO" sz="2800" b="1" dirty="0">
                <a:latin typeface="Cambria"/>
                <a:ea typeface="Calibri"/>
                <a:cs typeface="Times New Roman"/>
              </a:rPr>
              <a:t> 308</a:t>
            </a:r>
            <a:r>
              <a:rPr lang="es-CO" sz="2800" dirty="0" smtClean="0">
                <a:latin typeface="Cambria"/>
                <a:ea typeface="Calibri"/>
                <a:cs typeface="Times New Roman"/>
              </a:rPr>
              <a:t>).</a:t>
            </a:r>
          </a:p>
          <a:p>
            <a:endParaRPr lang="es-CO" sz="2800" dirty="0">
              <a:latin typeface="Cambria"/>
              <a:cs typeface="Times New Roman"/>
            </a:endParaRPr>
          </a:p>
          <a:p>
            <a:r>
              <a:rPr lang="es-CO" sz="2800" b="1" dirty="0" smtClean="0">
                <a:latin typeface="Cambria"/>
                <a:cs typeface="Times New Roman"/>
              </a:rPr>
              <a:t>Leer: </a:t>
            </a:r>
            <a:r>
              <a:rPr lang="es-CO" sz="2800" b="1" i="1" dirty="0" smtClean="0">
                <a:latin typeface="Cambria"/>
                <a:cs typeface="Times New Roman"/>
              </a:rPr>
              <a:t>EG</a:t>
            </a:r>
            <a:r>
              <a:rPr lang="es-CO" sz="2800" b="1" dirty="0" smtClean="0">
                <a:latin typeface="Cambria"/>
                <a:cs typeface="Times New Roman"/>
              </a:rPr>
              <a:t> 270.</a:t>
            </a:r>
            <a:endParaRPr lang="es-CO" sz="2800" b="1" dirty="0"/>
          </a:p>
        </p:txBody>
      </p:sp>
    </p:spTree>
    <p:extLst>
      <p:ext uri="{BB962C8B-B14F-4D97-AF65-F5344CB8AC3E}">
        <p14:creationId xmlns:p14="http://schemas.microsoft.com/office/powerpoint/2010/main" val="2746263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611514"/>
            <a:ext cx="3032076" cy="5084558"/>
          </a:xfrm>
        </p:spPr>
      </p:pic>
      <p:sp>
        <p:nvSpPr>
          <p:cNvPr id="4" name="3 Marcador de texto"/>
          <p:cNvSpPr>
            <a:spLocks noGrp="1"/>
          </p:cNvSpPr>
          <p:nvPr>
            <p:ph type="body" sz="half" idx="2"/>
          </p:nvPr>
        </p:nvSpPr>
        <p:spPr>
          <a:xfrm>
            <a:off x="457200" y="1196752"/>
            <a:ext cx="3754760" cy="4929411"/>
          </a:xfrm>
        </p:spPr>
        <p:txBody>
          <a:bodyPr>
            <a:normAutofit/>
          </a:bodyPr>
          <a:lstStyle/>
          <a:p>
            <a:r>
              <a:rPr lang="es-CO" sz="2800" dirty="0" smtClean="0"/>
              <a:t>Es providencial que estas reflexiones se desarrollen en el contexto del Año Jubilar de la misericordia.</a:t>
            </a:r>
          </a:p>
          <a:p>
            <a:endParaRPr lang="es-CO" sz="2800" dirty="0"/>
          </a:p>
          <a:p>
            <a:r>
              <a:rPr lang="es-CO" sz="2800" b="1" dirty="0" smtClean="0"/>
              <a:t>Leer: </a:t>
            </a:r>
            <a:r>
              <a:rPr lang="es-CO" sz="2800" b="1" i="1" dirty="0" smtClean="0"/>
              <a:t>AL</a:t>
            </a:r>
            <a:r>
              <a:rPr lang="es-CO" sz="2800" b="1" dirty="0" smtClean="0"/>
              <a:t> 309.</a:t>
            </a:r>
            <a:endParaRPr lang="es-CO" sz="2800" b="1" dirty="0"/>
          </a:p>
        </p:txBody>
      </p:sp>
    </p:spTree>
    <p:extLst>
      <p:ext uri="{BB962C8B-B14F-4D97-AF65-F5344CB8AC3E}">
        <p14:creationId xmlns:p14="http://schemas.microsoft.com/office/powerpoint/2010/main" val="3058797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pPr>
              <a:spcAft>
                <a:spcPts val="0"/>
              </a:spcAft>
            </a:pPr>
            <a:r>
              <a:rPr lang="es-CO" sz="2800" dirty="0">
                <a:latin typeface="Cambria"/>
                <a:ea typeface="Calibri"/>
                <a:cs typeface="Times New Roman"/>
              </a:rPr>
              <a:t>4. Una exigencia: conversión pastoral y misionera</a:t>
            </a:r>
            <a:r>
              <a:rPr lang="es-CO" sz="2800" dirty="0">
                <a:ea typeface="Calibri"/>
                <a:cs typeface="Times New Roman"/>
              </a:rPr>
              <a:t/>
            </a:r>
            <a:br>
              <a:rPr lang="es-CO" sz="2800" dirty="0">
                <a:ea typeface="Calibri"/>
                <a:cs typeface="Times New Roman"/>
              </a:rPr>
            </a:br>
            <a:endParaRPr lang="es-CO" sz="2800" dirty="0"/>
          </a:p>
        </p:txBody>
      </p:sp>
      <p:sp>
        <p:nvSpPr>
          <p:cNvPr id="4" name="3 Marcador de texto"/>
          <p:cNvSpPr>
            <a:spLocks noGrp="1"/>
          </p:cNvSpPr>
          <p:nvPr>
            <p:ph type="body" sz="half" idx="2"/>
          </p:nvPr>
        </p:nvSpPr>
        <p:spPr>
          <a:xfrm>
            <a:off x="457200" y="1700808"/>
            <a:ext cx="8003232" cy="4425355"/>
          </a:xfrm>
        </p:spPr>
        <p:txBody>
          <a:bodyPr>
            <a:normAutofit/>
          </a:bodyPr>
          <a:lstStyle/>
          <a:p>
            <a:r>
              <a:rPr lang="es-CO" sz="2800" dirty="0">
                <a:latin typeface="Cambria"/>
                <a:ea typeface="Calibri"/>
                <a:cs typeface="Times New Roman"/>
              </a:rPr>
              <a:t>«</a:t>
            </a:r>
            <a:r>
              <a:rPr lang="es-CO" sz="3600" dirty="0">
                <a:latin typeface="Cambria"/>
                <a:ea typeface="Calibri"/>
                <a:cs typeface="Times New Roman"/>
              </a:rPr>
              <a:t>Espero que todas las comunidades procuren poner los medios necesarios para avanzar en el camino de una conversión pastoral y misionera, que no puede dejar </a:t>
            </a:r>
            <a:r>
              <a:rPr lang="es-CO" sz="3600" dirty="0" smtClean="0">
                <a:latin typeface="Cambria"/>
                <a:ea typeface="Calibri"/>
                <a:cs typeface="Times New Roman"/>
              </a:rPr>
              <a:t>las </a:t>
            </a:r>
            <a:r>
              <a:rPr lang="es-CO" sz="3600" dirty="0">
                <a:latin typeface="Cambria"/>
                <a:ea typeface="Calibri"/>
                <a:cs typeface="Times New Roman"/>
              </a:rPr>
              <a:t>cosas como están</a:t>
            </a:r>
            <a:r>
              <a:rPr lang="es-CO" sz="3600" dirty="0" smtClean="0">
                <a:latin typeface="Cambria"/>
                <a:ea typeface="Calibri"/>
                <a:cs typeface="Times New Roman"/>
              </a:rPr>
              <a:t>»</a:t>
            </a:r>
          </a:p>
          <a:p>
            <a:r>
              <a:rPr lang="es-CO" sz="3600" dirty="0" smtClean="0">
                <a:latin typeface="Cambria"/>
                <a:ea typeface="Calibri"/>
                <a:cs typeface="Times New Roman"/>
              </a:rPr>
              <a:t>(</a:t>
            </a:r>
            <a:r>
              <a:rPr lang="es-CO" sz="3600" i="1" dirty="0">
                <a:latin typeface="Cambria"/>
                <a:ea typeface="Calibri"/>
                <a:cs typeface="Times New Roman"/>
              </a:rPr>
              <a:t>EG</a:t>
            </a:r>
            <a:r>
              <a:rPr lang="es-CO" sz="3600" dirty="0">
                <a:latin typeface="Cambria"/>
                <a:ea typeface="Calibri"/>
                <a:cs typeface="Times New Roman"/>
              </a:rPr>
              <a:t> 25</a:t>
            </a:r>
            <a:r>
              <a:rPr lang="es-CO" sz="3600" dirty="0" smtClean="0">
                <a:latin typeface="Cambria"/>
                <a:ea typeface="Calibri"/>
                <a:cs typeface="Times New Roman"/>
              </a:rPr>
              <a:t>).</a:t>
            </a:r>
          </a:p>
          <a:p>
            <a:endParaRPr lang="es-CO" sz="2800" dirty="0"/>
          </a:p>
        </p:txBody>
      </p:sp>
    </p:spTree>
    <p:extLst>
      <p:ext uri="{BB962C8B-B14F-4D97-AF65-F5344CB8AC3E}">
        <p14:creationId xmlns:p14="http://schemas.microsoft.com/office/powerpoint/2010/main" val="16602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291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268760"/>
            <a:ext cx="8219256" cy="4857403"/>
          </a:xfrm>
        </p:spPr>
        <p:txBody>
          <a:bodyPr>
            <a:normAutofit/>
          </a:bodyPr>
          <a:lstStyle/>
          <a:p>
            <a:r>
              <a:rPr lang="es-CO" sz="3200" dirty="0">
                <a:latin typeface="Cambria"/>
                <a:ea typeface="Calibri"/>
                <a:cs typeface="Times New Roman"/>
              </a:rPr>
              <a:t>En </a:t>
            </a:r>
            <a:r>
              <a:rPr lang="es-CO" sz="3200" i="1" dirty="0" err="1">
                <a:latin typeface="Cambria"/>
                <a:ea typeface="Calibri"/>
                <a:cs typeface="Times New Roman"/>
              </a:rPr>
              <a:t>Amoris</a:t>
            </a:r>
            <a:r>
              <a:rPr lang="es-CO" sz="3200" i="1" dirty="0">
                <a:latin typeface="Cambria"/>
                <a:ea typeface="Calibri"/>
                <a:cs typeface="Times New Roman"/>
              </a:rPr>
              <a:t> </a:t>
            </a:r>
            <a:r>
              <a:rPr lang="es-CO" sz="3200" i="1" dirty="0" err="1">
                <a:latin typeface="Cambria"/>
                <a:ea typeface="Calibri"/>
                <a:cs typeface="Times New Roman"/>
              </a:rPr>
              <a:t>laetitia</a:t>
            </a:r>
            <a:r>
              <a:rPr lang="es-CO" sz="3200" dirty="0">
                <a:latin typeface="Cambria"/>
                <a:ea typeface="Calibri"/>
                <a:cs typeface="Times New Roman"/>
              </a:rPr>
              <a:t> se afirma que la Iglesia quiere acompañar a cada una y a todas las familias para que puedan descubrir la mejor manera de superar las dificultades que se encuentran en su </a:t>
            </a:r>
            <a:r>
              <a:rPr lang="es-CO" sz="3200" dirty="0" smtClean="0">
                <a:latin typeface="Cambria"/>
                <a:ea typeface="Calibri"/>
                <a:cs typeface="Times New Roman"/>
              </a:rPr>
              <a:t>camino, </a:t>
            </a:r>
            <a:r>
              <a:rPr lang="es-CO" sz="3200" b="1" dirty="0" smtClean="0">
                <a:latin typeface="Cambria"/>
                <a:ea typeface="Calibri"/>
                <a:cs typeface="Times New Roman"/>
              </a:rPr>
              <a:t>para </a:t>
            </a:r>
            <a:r>
              <a:rPr lang="es-CO" sz="3200" b="1" dirty="0">
                <a:latin typeface="Cambria"/>
                <a:ea typeface="Calibri"/>
                <a:cs typeface="Times New Roman"/>
              </a:rPr>
              <a:t>ello, no basta incorporar una genérica preocupación por la familia en los grandes proyectos pastorales</a:t>
            </a:r>
            <a:r>
              <a:rPr lang="es-CO" sz="3200" dirty="0" smtClean="0">
                <a:latin typeface="Cambria"/>
                <a:ea typeface="Calibri"/>
                <a:cs typeface="Times New Roman"/>
              </a:rPr>
              <a:t>. </a:t>
            </a:r>
          </a:p>
          <a:p>
            <a:endParaRPr lang="es-CO" sz="3200" dirty="0">
              <a:latin typeface="Cambria"/>
              <a:cs typeface="Times New Roman"/>
            </a:endParaRPr>
          </a:p>
          <a:p>
            <a:endParaRPr lang="es-CO" sz="3200" dirty="0"/>
          </a:p>
        </p:txBody>
      </p:sp>
    </p:spTree>
    <p:extLst>
      <p:ext uri="{BB962C8B-B14F-4D97-AF65-F5344CB8AC3E}">
        <p14:creationId xmlns:p14="http://schemas.microsoft.com/office/powerpoint/2010/main" val="3537368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1412776"/>
            <a:ext cx="5023814" cy="3600400"/>
          </a:xfrm>
        </p:spPr>
      </p:pic>
      <p:sp>
        <p:nvSpPr>
          <p:cNvPr id="4" name="3 Marcador de texto"/>
          <p:cNvSpPr>
            <a:spLocks noGrp="1"/>
          </p:cNvSpPr>
          <p:nvPr>
            <p:ph type="body" sz="half" idx="2"/>
          </p:nvPr>
        </p:nvSpPr>
        <p:spPr>
          <a:xfrm>
            <a:off x="457200" y="1052736"/>
            <a:ext cx="3610744" cy="5073427"/>
          </a:xfrm>
        </p:spPr>
        <p:txBody>
          <a:bodyPr>
            <a:normAutofit/>
          </a:bodyPr>
          <a:lstStyle/>
          <a:p>
            <a:pPr>
              <a:spcAft>
                <a:spcPts val="0"/>
              </a:spcAft>
            </a:pPr>
            <a:r>
              <a:rPr lang="es-CO" sz="2800" dirty="0">
                <a:latin typeface="Cambria"/>
                <a:ea typeface="Calibri"/>
                <a:cs typeface="Times New Roman"/>
              </a:rPr>
              <a:t>Para que las familias puedan ser cada vez más sujetos activos de la pastoral familiar, </a:t>
            </a:r>
            <a:r>
              <a:rPr lang="es-CO" sz="2800" b="1" dirty="0">
                <a:latin typeface="Cambria"/>
                <a:ea typeface="Calibri"/>
                <a:cs typeface="Times New Roman"/>
              </a:rPr>
              <a:t>se requiere “un esfuerzo evangelizador y catequístico dirigido a la familia”</a:t>
            </a:r>
            <a:r>
              <a:rPr lang="es-CO" sz="2800" dirty="0">
                <a:latin typeface="Cambria"/>
                <a:ea typeface="Calibri"/>
                <a:cs typeface="Times New Roman"/>
              </a:rPr>
              <a:t>, que la oriente en este </a:t>
            </a:r>
            <a:r>
              <a:rPr lang="es-CO" sz="2800" dirty="0" smtClean="0">
                <a:latin typeface="Cambria"/>
                <a:ea typeface="Calibri"/>
                <a:cs typeface="Times New Roman"/>
              </a:rPr>
              <a:t>sentido (cf</a:t>
            </a:r>
            <a:r>
              <a:rPr lang="es-CO" sz="2800" dirty="0">
                <a:latin typeface="Cambria"/>
                <a:ea typeface="Calibri"/>
                <a:cs typeface="Times New Roman"/>
              </a:rPr>
              <a:t>. </a:t>
            </a:r>
            <a:r>
              <a:rPr lang="es-CO" sz="2800" i="1" dirty="0">
                <a:latin typeface="Cambria"/>
                <a:ea typeface="Calibri"/>
                <a:cs typeface="Times New Roman"/>
              </a:rPr>
              <a:t>AL</a:t>
            </a:r>
            <a:r>
              <a:rPr lang="es-CO" sz="2800" dirty="0">
                <a:latin typeface="Cambria"/>
                <a:ea typeface="Calibri"/>
                <a:cs typeface="Times New Roman"/>
              </a:rPr>
              <a:t> 200).</a:t>
            </a:r>
            <a:endParaRPr lang="es-CO" sz="2800" dirty="0">
              <a:ea typeface="Calibri"/>
              <a:cs typeface="Times New Roman"/>
            </a:endParaRPr>
          </a:p>
          <a:p>
            <a:endParaRPr lang="es-CO" dirty="0"/>
          </a:p>
        </p:txBody>
      </p:sp>
      <p:sp>
        <p:nvSpPr>
          <p:cNvPr id="6" name="5 CuadroTexto"/>
          <p:cNvSpPr txBox="1"/>
          <p:nvPr/>
        </p:nvSpPr>
        <p:spPr>
          <a:xfrm>
            <a:off x="4860032" y="5229200"/>
            <a:ext cx="3744416" cy="523220"/>
          </a:xfrm>
          <a:prstGeom prst="rect">
            <a:avLst/>
          </a:prstGeom>
          <a:noFill/>
        </p:spPr>
        <p:txBody>
          <a:bodyPr wrap="square" rtlCol="0">
            <a:spAutoFit/>
          </a:bodyPr>
          <a:lstStyle/>
          <a:p>
            <a:r>
              <a:rPr lang="es-CO" sz="2800" b="1" dirty="0" smtClean="0"/>
              <a:t>Esto EXIGE… (</a:t>
            </a:r>
            <a:r>
              <a:rPr lang="es-CO" sz="2800" b="1" i="1" dirty="0" smtClean="0"/>
              <a:t>AL</a:t>
            </a:r>
            <a:r>
              <a:rPr lang="es-CO" sz="2800" b="1" dirty="0" smtClean="0"/>
              <a:t> 201)</a:t>
            </a:r>
            <a:endParaRPr lang="es-CO" sz="2800" b="1" dirty="0"/>
          </a:p>
        </p:txBody>
      </p:sp>
    </p:spTree>
    <p:extLst>
      <p:ext uri="{BB962C8B-B14F-4D97-AF65-F5344CB8AC3E}">
        <p14:creationId xmlns:p14="http://schemas.microsoft.com/office/powerpoint/2010/main" val="40538177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268760"/>
            <a:ext cx="8219256" cy="4857403"/>
          </a:xfrm>
        </p:spPr>
        <p:txBody>
          <a:bodyPr>
            <a:normAutofit/>
          </a:bodyPr>
          <a:lstStyle/>
          <a:p>
            <a:r>
              <a:rPr lang="es-CO" sz="2800" dirty="0">
                <a:latin typeface="Cambria"/>
                <a:ea typeface="Calibri"/>
                <a:cs typeface="Times New Roman"/>
              </a:rPr>
              <a:t>Esta conversión misionera implica también la reforma de estructuras (cf. </a:t>
            </a:r>
            <a:r>
              <a:rPr lang="es-CO" sz="2800" i="1" dirty="0">
                <a:latin typeface="Cambria"/>
                <a:ea typeface="Calibri"/>
                <a:cs typeface="Times New Roman"/>
              </a:rPr>
              <a:t>EG</a:t>
            </a:r>
            <a:r>
              <a:rPr lang="es-CO" sz="2800" dirty="0">
                <a:latin typeface="Cambria"/>
                <a:ea typeface="Calibri"/>
                <a:cs typeface="Times New Roman"/>
              </a:rPr>
              <a:t> 26-27</a:t>
            </a:r>
            <a:r>
              <a:rPr lang="es-CO" sz="2800" dirty="0" smtClean="0">
                <a:latin typeface="Cambria"/>
                <a:ea typeface="Calibri"/>
                <a:cs typeface="Times New Roman"/>
              </a:rPr>
              <a:t>).</a:t>
            </a:r>
          </a:p>
          <a:p>
            <a:endParaRPr lang="es-CO" sz="2800" dirty="0" smtClean="0">
              <a:latin typeface="Cambria"/>
              <a:ea typeface="Calibri"/>
              <a:cs typeface="Times New Roman"/>
            </a:endParaRPr>
          </a:p>
          <a:p>
            <a:r>
              <a:rPr lang="es-CO" sz="2800" b="1" dirty="0">
                <a:latin typeface="Cambria"/>
                <a:ea typeface="Calibri"/>
                <a:cs typeface="Times New Roman"/>
              </a:rPr>
              <a:t>La parroquia</a:t>
            </a:r>
            <a:r>
              <a:rPr lang="es-CO" sz="2800" dirty="0">
                <a:latin typeface="Cambria"/>
                <a:ea typeface="Calibri"/>
                <a:cs typeface="Times New Roman"/>
              </a:rPr>
              <a:t>, «aunque ciertamente no es la única institución evangelizadora, si es capaz de reformarse y adaptarse continuamente, seguirá siendo “la misma Iglesia que vive entre las casas de sus hijos y de sus hijas</a:t>
            </a:r>
            <a:r>
              <a:rPr lang="es-CO" sz="2800" dirty="0" smtClean="0">
                <a:latin typeface="Cambria"/>
                <a:ea typeface="Calibri"/>
                <a:cs typeface="Times New Roman"/>
              </a:rPr>
              <a:t>”» </a:t>
            </a:r>
            <a:r>
              <a:rPr lang="es-CO" sz="2800" dirty="0">
                <a:latin typeface="Cambria"/>
                <a:ea typeface="Calibri"/>
                <a:cs typeface="Times New Roman"/>
              </a:rPr>
              <a:t>(</a:t>
            </a:r>
            <a:r>
              <a:rPr lang="es-CO" sz="2800" i="1" dirty="0">
                <a:latin typeface="Cambria"/>
                <a:ea typeface="Calibri"/>
                <a:cs typeface="Times New Roman"/>
              </a:rPr>
              <a:t>EG</a:t>
            </a:r>
            <a:r>
              <a:rPr lang="es-CO" sz="2800" dirty="0">
                <a:latin typeface="Cambria"/>
                <a:ea typeface="Calibri"/>
                <a:cs typeface="Times New Roman"/>
              </a:rPr>
              <a:t> 28).</a:t>
            </a:r>
            <a:endParaRPr lang="es-CO" sz="2800" dirty="0" smtClean="0">
              <a:latin typeface="Cambria"/>
              <a:ea typeface="Calibri"/>
              <a:cs typeface="Times New Roman"/>
            </a:endParaRPr>
          </a:p>
          <a:p>
            <a:endParaRPr lang="es-CO" sz="2800" dirty="0" smtClean="0">
              <a:latin typeface="Cambria"/>
              <a:ea typeface="Calibri"/>
              <a:cs typeface="Times New Roman"/>
            </a:endParaRPr>
          </a:p>
          <a:p>
            <a:endParaRPr lang="es-CO" sz="2800" dirty="0"/>
          </a:p>
        </p:txBody>
      </p:sp>
    </p:spTree>
    <p:extLst>
      <p:ext uri="{BB962C8B-B14F-4D97-AF65-F5344CB8AC3E}">
        <p14:creationId xmlns:p14="http://schemas.microsoft.com/office/powerpoint/2010/main" val="3365820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908720"/>
            <a:ext cx="8219256" cy="5217443"/>
          </a:xfrm>
        </p:spPr>
        <p:txBody>
          <a:bodyPr>
            <a:normAutofit/>
          </a:bodyPr>
          <a:lstStyle/>
          <a:p>
            <a:r>
              <a:rPr lang="es-CO" sz="2800" dirty="0" smtClean="0">
                <a:latin typeface="Cambria"/>
                <a:ea typeface="Calibri"/>
                <a:cs typeface="Times New Roman"/>
              </a:rPr>
              <a:t>«Esto </a:t>
            </a:r>
            <a:r>
              <a:rPr lang="es-CO" sz="2800" dirty="0">
                <a:latin typeface="Cambria"/>
                <a:ea typeface="Calibri"/>
                <a:cs typeface="Times New Roman"/>
              </a:rPr>
              <a:t>supone que realmente esté en contacto con los hogares y con la vida del pueblo, y no se convierta en una prolija estructura separada de la gente o en un grupo de selectos que se miran a sí mismos» (</a:t>
            </a:r>
            <a:r>
              <a:rPr lang="es-CO" sz="2800" i="1" dirty="0">
                <a:latin typeface="Cambria"/>
                <a:ea typeface="Calibri"/>
                <a:cs typeface="Times New Roman"/>
              </a:rPr>
              <a:t>EG</a:t>
            </a:r>
            <a:r>
              <a:rPr lang="es-CO" sz="2800" dirty="0">
                <a:latin typeface="Cambria"/>
                <a:ea typeface="Calibri"/>
                <a:cs typeface="Times New Roman"/>
              </a:rPr>
              <a:t> 28</a:t>
            </a:r>
            <a:r>
              <a:rPr lang="es-CO" sz="2800" dirty="0" smtClean="0">
                <a:latin typeface="Cambria"/>
                <a:ea typeface="Calibri"/>
                <a:cs typeface="Times New Roman"/>
              </a:rPr>
              <a:t>).</a:t>
            </a:r>
          </a:p>
          <a:p>
            <a:endParaRPr lang="es-CO" sz="2800" dirty="0" smtClean="0">
              <a:latin typeface="Cambria"/>
              <a:ea typeface="Calibri"/>
              <a:cs typeface="Times New Roman"/>
            </a:endParaRPr>
          </a:p>
          <a:p>
            <a:r>
              <a:rPr lang="es-CO" sz="2800" dirty="0" smtClean="0">
                <a:latin typeface="Cambria"/>
                <a:cs typeface="Times New Roman"/>
              </a:rPr>
              <a:t>De ahí que…</a:t>
            </a:r>
            <a:endParaRPr lang="es-CO" sz="2800" dirty="0">
              <a:latin typeface="Cambria"/>
              <a:cs typeface="Times New Roman"/>
            </a:endParaRPr>
          </a:p>
          <a:p>
            <a:r>
              <a:rPr lang="es-CO" sz="2800" dirty="0">
                <a:latin typeface="Cambria"/>
                <a:ea typeface="Calibri"/>
                <a:cs typeface="Times New Roman"/>
              </a:rPr>
              <a:t>«La principal contribución a la pastoral familiar la ofrece </a:t>
            </a:r>
            <a:r>
              <a:rPr lang="es-CO" sz="2800" b="1" dirty="0">
                <a:latin typeface="Cambria"/>
                <a:ea typeface="Calibri"/>
                <a:cs typeface="Times New Roman"/>
              </a:rPr>
              <a:t>la parroquia, </a:t>
            </a:r>
            <a:r>
              <a:rPr lang="es-CO" sz="2800" dirty="0">
                <a:latin typeface="Cambria"/>
                <a:ea typeface="Calibri"/>
                <a:cs typeface="Times New Roman"/>
              </a:rPr>
              <a:t>que</a:t>
            </a:r>
            <a:r>
              <a:rPr lang="es-CO" sz="2800" b="1" dirty="0">
                <a:latin typeface="Cambria"/>
                <a:ea typeface="Calibri"/>
                <a:cs typeface="Times New Roman"/>
              </a:rPr>
              <a:t> es una familia de familias</a:t>
            </a:r>
            <a:r>
              <a:rPr lang="es-CO" sz="2800" dirty="0">
                <a:latin typeface="Cambria"/>
                <a:ea typeface="Calibri"/>
                <a:cs typeface="Times New Roman"/>
              </a:rPr>
              <a:t>, donde se armonizan los aportes de las pequeñas comunidades, movimientos y asociaciones eclesiales» (</a:t>
            </a:r>
            <a:r>
              <a:rPr lang="es-CO" sz="2800" i="1" dirty="0">
                <a:latin typeface="Cambria"/>
                <a:ea typeface="Calibri"/>
                <a:cs typeface="Times New Roman"/>
              </a:rPr>
              <a:t>AL</a:t>
            </a:r>
            <a:r>
              <a:rPr lang="es-CO" sz="2800" dirty="0">
                <a:latin typeface="Cambria"/>
                <a:ea typeface="Calibri"/>
                <a:cs typeface="Times New Roman"/>
              </a:rPr>
              <a:t> 202).</a:t>
            </a:r>
            <a:endParaRPr lang="es-CO" sz="2800" dirty="0"/>
          </a:p>
        </p:txBody>
      </p:sp>
    </p:spTree>
    <p:extLst>
      <p:ext uri="{BB962C8B-B14F-4D97-AF65-F5344CB8AC3E}">
        <p14:creationId xmlns:p14="http://schemas.microsoft.com/office/powerpoint/2010/main" val="2056841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268759"/>
            <a:ext cx="4089099" cy="4329635"/>
          </a:xfrm>
        </p:spPr>
      </p:pic>
      <p:sp>
        <p:nvSpPr>
          <p:cNvPr id="4" name="3 Marcador de texto"/>
          <p:cNvSpPr>
            <a:spLocks noGrp="1"/>
          </p:cNvSpPr>
          <p:nvPr>
            <p:ph type="body" sz="half" idx="2"/>
          </p:nvPr>
        </p:nvSpPr>
        <p:spPr>
          <a:xfrm>
            <a:off x="457200" y="836712"/>
            <a:ext cx="4042792" cy="5289451"/>
          </a:xfrm>
        </p:spPr>
        <p:txBody>
          <a:bodyPr>
            <a:normAutofit/>
          </a:bodyPr>
          <a:lstStyle/>
          <a:p>
            <a:r>
              <a:rPr lang="es-CO" sz="2800" dirty="0">
                <a:latin typeface="Cambria"/>
                <a:ea typeface="Calibri"/>
                <a:cs typeface="Times New Roman"/>
              </a:rPr>
              <a:t>La novedad pastoral significa una invitación a una tarea centrada en las tres claves de acompañar, discernir e integrar. Esto significa una conversión pastoral grande. Es en esta clave y no en la de cambio eclesiales de doctrina como hay que comprender la exhortación del </a:t>
            </a:r>
            <a:r>
              <a:rPr lang="es-CO" sz="2800" dirty="0" smtClean="0">
                <a:latin typeface="Cambria"/>
                <a:ea typeface="Calibri"/>
                <a:cs typeface="Times New Roman"/>
              </a:rPr>
              <a:t>Papa.</a:t>
            </a:r>
            <a:endParaRPr lang="es-CO" sz="2800" dirty="0"/>
          </a:p>
        </p:txBody>
      </p:sp>
    </p:spTree>
    <p:extLst>
      <p:ext uri="{BB962C8B-B14F-4D97-AF65-F5344CB8AC3E}">
        <p14:creationId xmlns:p14="http://schemas.microsoft.com/office/powerpoint/2010/main" val="2824410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147248" cy="1162050"/>
          </a:xfrm>
        </p:spPr>
        <p:txBody>
          <a:bodyPr>
            <a:normAutofit/>
          </a:bodyPr>
          <a:lstStyle/>
          <a:p>
            <a:pPr algn="ctr"/>
            <a:r>
              <a:rPr lang="es-CO" sz="5400" dirty="0" smtClean="0"/>
              <a:t>¡DE ÚLTIMA HORA!</a:t>
            </a:r>
            <a:endParaRPr lang="es-CO" sz="5400" dirty="0"/>
          </a:p>
        </p:txBody>
      </p:sp>
      <p:sp>
        <p:nvSpPr>
          <p:cNvPr id="4" name="3 Marcador de texto"/>
          <p:cNvSpPr>
            <a:spLocks noGrp="1"/>
          </p:cNvSpPr>
          <p:nvPr>
            <p:ph type="body" sz="half" idx="2"/>
          </p:nvPr>
        </p:nvSpPr>
        <p:spPr>
          <a:xfrm>
            <a:off x="457200" y="1435100"/>
            <a:ext cx="8219256" cy="4691063"/>
          </a:xfrm>
        </p:spPr>
        <p:txBody>
          <a:bodyPr>
            <a:normAutofit lnSpcReduction="10000"/>
          </a:bodyPr>
          <a:lstStyle/>
          <a:p>
            <a:pPr marL="457200" lvl="0" indent="-457200" algn="just">
              <a:spcAft>
                <a:spcPts val="0"/>
              </a:spcAft>
              <a:buFont typeface="Wingdings" panose="05000000000000000000" pitchFamily="2" charset="2"/>
              <a:buChar char="q"/>
            </a:pPr>
            <a:r>
              <a:rPr lang="es-CO" sz="2800" dirty="0">
                <a:latin typeface="Cambria" panose="02040503050406030204" pitchFamily="18" charset="0"/>
                <a:ea typeface="Calibri"/>
                <a:cs typeface="Times New Roman"/>
              </a:rPr>
              <a:t>La Exhortación </a:t>
            </a:r>
            <a:r>
              <a:rPr lang="es-CO" sz="2800" i="1" dirty="0" err="1">
                <a:latin typeface="Cambria" panose="02040503050406030204" pitchFamily="18" charset="0"/>
                <a:ea typeface="Calibri"/>
                <a:cs typeface="Times New Roman"/>
              </a:rPr>
              <a:t>Amoris</a:t>
            </a:r>
            <a:r>
              <a:rPr lang="es-CO" sz="2800" i="1" dirty="0">
                <a:latin typeface="Cambria" panose="02040503050406030204" pitchFamily="18" charset="0"/>
                <a:ea typeface="Calibri"/>
                <a:cs typeface="Times New Roman"/>
              </a:rPr>
              <a:t> </a:t>
            </a:r>
            <a:r>
              <a:rPr lang="es-CO" sz="2800" i="1" dirty="0" err="1">
                <a:latin typeface="Cambria" panose="02040503050406030204" pitchFamily="18" charset="0"/>
                <a:ea typeface="Calibri"/>
                <a:cs typeface="Times New Roman"/>
              </a:rPr>
              <a:t>laetitia</a:t>
            </a:r>
            <a:r>
              <a:rPr lang="es-CO" sz="2800" dirty="0">
                <a:latin typeface="Cambria" panose="02040503050406030204" pitchFamily="18" charset="0"/>
                <a:ea typeface="Calibri"/>
                <a:cs typeface="Times New Roman"/>
              </a:rPr>
              <a:t> debe ser la fuente de inspiración de la pastoral familiar hoy.</a:t>
            </a:r>
          </a:p>
          <a:p>
            <a:pPr marL="457200" indent="-457200" algn="just">
              <a:spcAft>
                <a:spcPts val="0"/>
              </a:spcAft>
              <a:buFont typeface="Wingdings" panose="05000000000000000000" pitchFamily="2" charset="2"/>
              <a:buChar char="q"/>
            </a:pPr>
            <a:endParaRPr lang="es-CO" sz="2800" dirty="0">
              <a:latin typeface="Cambria" panose="02040503050406030204" pitchFamily="18" charset="0"/>
              <a:ea typeface="Calibri"/>
              <a:cs typeface="Times New Roman"/>
            </a:endParaRPr>
          </a:p>
          <a:p>
            <a:pPr marL="457200" lvl="0" indent="-457200" algn="just">
              <a:spcAft>
                <a:spcPts val="0"/>
              </a:spcAft>
              <a:buFont typeface="Wingdings" panose="05000000000000000000" pitchFamily="2" charset="2"/>
              <a:buChar char="q"/>
            </a:pPr>
            <a:r>
              <a:rPr lang="es-CO" sz="2800" dirty="0">
                <a:latin typeface="Cambria" panose="02040503050406030204" pitchFamily="18" charset="0"/>
                <a:ea typeface="Calibri"/>
                <a:cs typeface="Times New Roman"/>
              </a:rPr>
              <a:t>No se trata de hacer cambios en la pastoral familiar, sino de transformar la pastoral familiar</a:t>
            </a:r>
          </a:p>
          <a:p>
            <a:pPr algn="just">
              <a:spcAft>
                <a:spcPts val="0"/>
              </a:spcAft>
            </a:pPr>
            <a:r>
              <a:rPr lang="es-CO" sz="2800" dirty="0">
                <a:latin typeface="Cambria" panose="02040503050406030204" pitchFamily="18" charset="0"/>
                <a:ea typeface="Calibri"/>
                <a:cs typeface="Times New Roman"/>
              </a:rPr>
              <a:t> </a:t>
            </a:r>
          </a:p>
          <a:p>
            <a:pPr marL="457200" lvl="0" indent="-457200" algn="just">
              <a:spcAft>
                <a:spcPts val="0"/>
              </a:spcAft>
              <a:buFont typeface="Wingdings" panose="05000000000000000000" pitchFamily="2" charset="2"/>
              <a:buChar char="q"/>
            </a:pPr>
            <a:r>
              <a:rPr lang="es-CO" sz="2800" dirty="0" smtClean="0">
                <a:latin typeface="Cambria" panose="02040503050406030204" pitchFamily="18" charset="0"/>
                <a:ea typeface="Calibri"/>
                <a:cs typeface="Times New Roman"/>
              </a:rPr>
              <a:t>Tenemos </a:t>
            </a:r>
            <a:r>
              <a:rPr lang="es-CO" sz="2800" dirty="0">
                <a:latin typeface="Cambria" panose="02040503050406030204" pitchFamily="18" charset="0"/>
                <a:ea typeface="Calibri"/>
                <a:cs typeface="Times New Roman"/>
              </a:rPr>
              <a:t>necesidad de una nueva alianza de la familia y las parroquias: familias más eclesiales, comunidades (parroquias) más familiares.</a:t>
            </a:r>
          </a:p>
          <a:p>
            <a:endParaRPr lang="es-CO" dirty="0" smtClean="0">
              <a:latin typeface="Cambria" panose="02040503050406030204" pitchFamily="18" charset="0"/>
            </a:endParaRPr>
          </a:p>
          <a:p>
            <a:pPr algn="r"/>
            <a:r>
              <a:rPr lang="es-CO" sz="2000" dirty="0" smtClean="0">
                <a:latin typeface="Cambria" panose="02040503050406030204" pitchFamily="18" charset="0"/>
              </a:rPr>
              <a:t>Palabras del </a:t>
            </a:r>
            <a:r>
              <a:rPr lang="es-CO" sz="2000" dirty="0" err="1" smtClean="0">
                <a:latin typeface="Cambria" panose="02040503050406030204" pitchFamily="18" charset="0"/>
              </a:rPr>
              <a:t>Card</a:t>
            </a:r>
            <a:r>
              <a:rPr lang="es-CO" sz="2000" dirty="0" smtClean="0">
                <a:latin typeface="Cambria" panose="02040503050406030204" pitchFamily="18" charset="0"/>
              </a:rPr>
              <a:t>. </a:t>
            </a:r>
            <a:r>
              <a:rPr lang="es-CO" sz="2000" dirty="0" err="1" smtClean="0">
                <a:latin typeface="Cambria" panose="02040503050406030204" pitchFamily="18" charset="0"/>
              </a:rPr>
              <a:t>Paglia</a:t>
            </a:r>
            <a:r>
              <a:rPr lang="es-CO" sz="2000" dirty="0" smtClean="0">
                <a:latin typeface="Cambria" panose="02040503050406030204" pitchFamily="18" charset="0"/>
              </a:rPr>
              <a:t> en la inauguración de </a:t>
            </a:r>
            <a:r>
              <a:rPr lang="es-CO" sz="2000" smtClean="0">
                <a:latin typeface="Cambria" panose="02040503050406030204" pitchFamily="18" charset="0"/>
              </a:rPr>
              <a:t>este Encuentro</a:t>
            </a:r>
            <a:endParaRPr lang="es-CO" sz="2000" dirty="0">
              <a:latin typeface="Cambria" panose="02040503050406030204" pitchFamily="18" charset="0"/>
            </a:endParaRPr>
          </a:p>
        </p:txBody>
      </p:sp>
    </p:spTree>
    <p:extLst>
      <p:ext uri="{BB962C8B-B14F-4D97-AF65-F5344CB8AC3E}">
        <p14:creationId xmlns:p14="http://schemas.microsoft.com/office/powerpoint/2010/main" val="3597149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4 CuadroTexto"/>
          <p:cNvSpPr txBox="1"/>
          <p:nvPr/>
        </p:nvSpPr>
        <p:spPr>
          <a:xfrm>
            <a:off x="1403648" y="5501086"/>
            <a:ext cx="6408712" cy="707886"/>
          </a:xfrm>
          <a:prstGeom prst="rect">
            <a:avLst/>
          </a:prstGeom>
          <a:noFill/>
        </p:spPr>
        <p:txBody>
          <a:bodyPr wrap="square" rtlCol="0">
            <a:spAutoFit/>
          </a:bodyPr>
          <a:lstStyle/>
          <a:p>
            <a:pPr algn="ctr"/>
            <a:r>
              <a:rPr lang="es-CO" sz="4000" b="1" dirty="0" smtClean="0">
                <a:solidFill>
                  <a:schemeClr val="bg1"/>
                </a:solidFill>
              </a:rPr>
              <a:t>GRACIAS POR SU PACIENCIA</a:t>
            </a:r>
            <a:endParaRPr lang="es-CO" sz="4000" b="1" dirty="0">
              <a:solidFill>
                <a:schemeClr val="bg1"/>
              </a:solidFill>
            </a:endParaRPr>
          </a:p>
        </p:txBody>
      </p:sp>
    </p:spTree>
    <p:extLst>
      <p:ext uri="{BB962C8B-B14F-4D97-AF65-F5344CB8AC3E}">
        <p14:creationId xmlns:p14="http://schemas.microsoft.com/office/powerpoint/2010/main" val="88800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715790"/>
          </a:xfrm>
        </p:spPr>
        <p:txBody>
          <a:bodyPr>
            <a:normAutofit fontScale="90000"/>
          </a:bodyPr>
          <a:lstStyle/>
          <a:p>
            <a:r>
              <a:rPr lang="es-CO" sz="3200" dirty="0" smtClean="0"/>
              <a:t>¿Cuáles </a:t>
            </a:r>
            <a:r>
              <a:rPr lang="es-CO" sz="3200" dirty="0"/>
              <a:t>son las OBRAS más citadas?</a:t>
            </a:r>
            <a:br>
              <a:rPr lang="es-CO" sz="3200" dirty="0"/>
            </a:br>
            <a:endParaRPr lang="es-CO" sz="3200"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321" y="1052736"/>
            <a:ext cx="5111750" cy="3192877"/>
          </a:xfrm>
        </p:spPr>
      </p:pic>
      <p:sp>
        <p:nvSpPr>
          <p:cNvPr id="4" name="3 Marcador de texto"/>
          <p:cNvSpPr>
            <a:spLocks noGrp="1"/>
          </p:cNvSpPr>
          <p:nvPr>
            <p:ph type="body" sz="half" idx="2"/>
          </p:nvPr>
        </p:nvSpPr>
        <p:spPr>
          <a:xfrm>
            <a:off x="467544" y="2276872"/>
            <a:ext cx="3008313" cy="4281339"/>
          </a:xfrm>
        </p:spPr>
        <p:txBody>
          <a:bodyPr>
            <a:normAutofit/>
          </a:bodyPr>
          <a:lstStyle/>
          <a:p>
            <a:r>
              <a:rPr lang="es-CO" sz="2800" b="1" dirty="0"/>
              <a:t>De la </a:t>
            </a:r>
            <a:r>
              <a:rPr lang="es-CO" sz="2800" b="1" dirty="0" smtClean="0"/>
              <a:t>Biblia</a:t>
            </a:r>
            <a:r>
              <a:rPr lang="es-CO" sz="2800" dirty="0" smtClean="0"/>
              <a:t>:</a:t>
            </a:r>
          </a:p>
          <a:p>
            <a:pPr marL="285750" indent="-285750">
              <a:buFont typeface="Wingdings" panose="05000000000000000000" pitchFamily="2" charset="2"/>
              <a:buChar char="§"/>
            </a:pPr>
            <a:r>
              <a:rPr lang="es-CO" sz="2800" dirty="0" smtClean="0"/>
              <a:t>Los </a:t>
            </a:r>
            <a:r>
              <a:rPr lang="es-CO" sz="2800" dirty="0"/>
              <a:t>4 </a:t>
            </a:r>
            <a:r>
              <a:rPr lang="es-CO" sz="2800" dirty="0" smtClean="0"/>
              <a:t>Evangelios,</a:t>
            </a:r>
          </a:p>
          <a:p>
            <a:pPr marL="285750" indent="-285750">
              <a:buFont typeface="Wingdings" panose="05000000000000000000" pitchFamily="2" charset="2"/>
              <a:buChar char="§"/>
            </a:pPr>
            <a:r>
              <a:rPr lang="es-CO" sz="2800" dirty="0" smtClean="0"/>
              <a:t>las </a:t>
            </a:r>
            <a:r>
              <a:rPr lang="es-CO" sz="2800" dirty="0"/>
              <a:t>epístolas de san </a:t>
            </a:r>
            <a:r>
              <a:rPr lang="es-CO" sz="2800" dirty="0" smtClean="0"/>
              <a:t>Pablo,</a:t>
            </a:r>
          </a:p>
          <a:p>
            <a:pPr marL="285750" indent="-285750">
              <a:buFont typeface="Wingdings" panose="05000000000000000000" pitchFamily="2" charset="2"/>
              <a:buChar char="§"/>
            </a:pPr>
            <a:r>
              <a:rPr lang="es-CO" sz="2800" dirty="0" smtClean="0"/>
              <a:t>Génesis,</a:t>
            </a:r>
          </a:p>
          <a:p>
            <a:pPr marL="285750" indent="-285750">
              <a:buFont typeface="Wingdings" panose="05000000000000000000" pitchFamily="2" charset="2"/>
              <a:buChar char="§"/>
            </a:pPr>
            <a:r>
              <a:rPr lang="es-CO" sz="2800" dirty="0" smtClean="0"/>
              <a:t>Salmos y</a:t>
            </a:r>
          </a:p>
          <a:p>
            <a:pPr marL="285750" indent="-285750">
              <a:buFont typeface="Wingdings" panose="05000000000000000000" pitchFamily="2" charset="2"/>
              <a:buChar char="§"/>
            </a:pPr>
            <a:r>
              <a:rPr lang="es-CO" sz="2800" dirty="0" smtClean="0"/>
              <a:t>Apocalipsis.</a:t>
            </a:r>
          </a:p>
          <a:p>
            <a:endParaRPr lang="es-CO" sz="2800" dirty="0"/>
          </a:p>
          <a:p>
            <a:endParaRPr lang="es-CO" dirty="0"/>
          </a:p>
        </p:txBody>
      </p:sp>
      <p:sp>
        <p:nvSpPr>
          <p:cNvPr id="6" name="5 CuadroTexto"/>
          <p:cNvSpPr txBox="1"/>
          <p:nvPr/>
        </p:nvSpPr>
        <p:spPr>
          <a:xfrm>
            <a:off x="3851920" y="4725144"/>
            <a:ext cx="4968552" cy="1231106"/>
          </a:xfrm>
          <a:prstGeom prst="rect">
            <a:avLst/>
          </a:prstGeom>
          <a:noFill/>
        </p:spPr>
        <p:txBody>
          <a:bodyPr wrap="square" rtlCol="0">
            <a:spAutoFit/>
          </a:bodyPr>
          <a:lstStyle/>
          <a:p>
            <a:r>
              <a:rPr lang="es-CO" sz="2800" dirty="0"/>
              <a:t>Estos pasajes conforman ¾ partes de todas las citas bíblicas.</a:t>
            </a:r>
          </a:p>
          <a:p>
            <a:endParaRPr lang="es-CO" dirty="0"/>
          </a:p>
        </p:txBody>
      </p:sp>
    </p:spTree>
    <p:extLst>
      <p:ext uri="{BB962C8B-B14F-4D97-AF65-F5344CB8AC3E}">
        <p14:creationId xmlns:p14="http://schemas.microsoft.com/office/powerpoint/2010/main" val="230802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1524" y="188640"/>
            <a:ext cx="6407188" cy="3180142"/>
          </a:xfrm>
        </p:spPr>
      </p:pic>
      <p:sp>
        <p:nvSpPr>
          <p:cNvPr id="4" name="3 Marcador de texto"/>
          <p:cNvSpPr>
            <a:spLocks noGrp="1"/>
          </p:cNvSpPr>
          <p:nvPr>
            <p:ph type="body" sz="half" idx="2"/>
          </p:nvPr>
        </p:nvSpPr>
        <p:spPr>
          <a:xfrm>
            <a:off x="323528" y="3573016"/>
            <a:ext cx="8568952" cy="3106887"/>
          </a:xfrm>
        </p:spPr>
        <p:txBody>
          <a:bodyPr>
            <a:normAutofit/>
          </a:bodyPr>
          <a:lstStyle/>
          <a:p>
            <a:r>
              <a:rPr lang="es-CO" sz="2800" b="1" dirty="0"/>
              <a:t>De los </a:t>
            </a:r>
            <a:r>
              <a:rPr lang="es-CO" sz="2800" b="1" dirty="0" smtClean="0"/>
              <a:t>obispos:</a:t>
            </a:r>
          </a:p>
          <a:p>
            <a:r>
              <a:rPr lang="es-CO" sz="2800" dirty="0" smtClean="0"/>
              <a:t>Tanto </a:t>
            </a:r>
            <a:r>
              <a:rPr lang="es-CO" sz="2800" dirty="0"/>
              <a:t>en la </a:t>
            </a:r>
            <a:r>
              <a:rPr lang="es-CO" sz="2800" i="1" dirty="0" err="1"/>
              <a:t>Relatio</a:t>
            </a:r>
            <a:r>
              <a:rPr lang="es-CO" sz="2800" i="1" dirty="0"/>
              <a:t> </a:t>
            </a:r>
            <a:r>
              <a:rPr lang="es-CO" sz="2800" i="1" dirty="0" err="1"/>
              <a:t>synodi</a:t>
            </a:r>
            <a:r>
              <a:rPr lang="es-CO" sz="2800" i="1" dirty="0"/>
              <a:t> </a:t>
            </a:r>
            <a:r>
              <a:rPr lang="es-CO" sz="2800" dirty="0"/>
              <a:t>de 2014 como en la </a:t>
            </a:r>
            <a:r>
              <a:rPr lang="es-CO" sz="2800" i="1" dirty="0" err="1"/>
              <a:t>Relatio</a:t>
            </a:r>
            <a:r>
              <a:rPr lang="es-CO" sz="2800" i="1" dirty="0"/>
              <a:t> </a:t>
            </a:r>
            <a:r>
              <a:rPr lang="es-CO" sz="2800" i="1" dirty="0" err="1"/>
              <a:t>finalis</a:t>
            </a:r>
            <a:r>
              <a:rPr lang="es-CO" sz="2800" i="1" dirty="0"/>
              <a:t> </a:t>
            </a:r>
            <a:r>
              <a:rPr lang="es-CO" sz="2800" dirty="0"/>
              <a:t>de 2015, además de distintas citas de documentos de Conferencias Episcopales, suman en su conjunto: 142</a:t>
            </a:r>
            <a:r>
              <a:rPr lang="es-CO" sz="2800" dirty="0" smtClean="0"/>
              <a:t>.</a:t>
            </a:r>
          </a:p>
          <a:p>
            <a:r>
              <a:rPr lang="es-CO" sz="2800" dirty="0" smtClean="0"/>
              <a:t> </a:t>
            </a:r>
            <a:r>
              <a:rPr lang="es-CO" sz="2800" b="1" dirty="0"/>
              <a:t>¡Esto es </a:t>
            </a:r>
            <a:r>
              <a:rPr lang="es-CO" sz="2800" b="1" dirty="0" err="1"/>
              <a:t>sinodalidad</a:t>
            </a:r>
            <a:r>
              <a:rPr lang="es-CO" sz="2800" b="1" dirty="0"/>
              <a:t>!</a:t>
            </a:r>
          </a:p>
          <a:p>
            <a:endParaRPr lang="es-CO" dirty="0"/>
          </a:p>
        </p:txBody>
      </p:sp>
    </p:spTree>
    <p:extLst>
      <p:ext uri="{BB962C8B-B14F-4D97-AF65-F5344CB8AC3E}">
        <p14:creationId xmlns:p14="http://schemas.microsoft.com/office/powerpoint/2010/main" val="1902398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1124744"/>
            <a:ext cx="4297437" cy="4297437"/>
          </a:xfrm>
        </p:spPr>
      </p:pic>
      <p:sp>
        <p:nvSpPr>
          <p:cNvPr id="4" name="3 Marcador de texto"/>
          <p:cNvSpPr>
            <a:spLocks noGrp="1"/>
          </p:cNvSpPr>
          <p:nvPr>
            <p:ph type="body" sz="half" idx="2"/>
          </p:nvPr>
        </p:nvSpPr>
        <p:spPr>
          <a:xfrm>
            <a:off x="457200" y="1340768"/>
            <a:ext cx="3466728" cy="4785395"/>
          </a:xfrm>
        </p:spPr>
        <p:txBody>
          <a:bodyPr>
            <a:normAutofit/>
          </a:bodyPr>
          <a:lstStyle/>
          <a:p>
            <a:r>
              <a:rPr lang="es-CO" sz="2800" b="1" dirty="0"/>
              <a:t>De él </a:t>
            </a:r>
            <a:r>
              <a:rPr lang="es-CO" sz="2800" b="1" dirty="0" smtClean="0"/>
              <a:t>mismo</a:t>
            </a:r>
            <a:r>
              <a:rPr lang="es-CO" sz="2800" dirty="0" smtClean="0"/>
              <a:t>:</a:t>
            </a:r>
          </a:p>
          <a:p>
            <a:r>
              <a:rPr lang="es-CO" sz="2800" dirty="0" smtClean="0"/>
              <a:t>sus </a:t>
            </a:r>
            <a:r>
              <a:rPr lang="es-CO" sz="2800" dirty="0"/>
              <a:t>discursos y catequesis durante 2014 y 2015 relativos a la familia son casi el 70% de sus citas, </a:t>
            </a:r>
            <a:r>
              <a:rPr lang="es-CO" sz="2800" dirty="0" smtClean="0"/>
              <a:t>seguidas de </a:t>
            </a:r>
            <a:r>
              <a:rPr lang="es-CO" sz="2800" i="1" dirty="0" err="1"/>
              <a:t>Evangelii</a:t>
            </a:r>
            <a:r>
              <a:rPr lang="es-CO" sz="2800" i="1" dirty="0"/>
              <a:t> </a:t>
            </a:r>
            <a:r>
              <a:rPr lang="es-CO" sz="2800" i="1" dirty="0" err="1"/>
              <a:t>gaudium</a:t>
            </a:r>
            <a:r>
              <a:rPr lang="es-CO" sz="2800" i="1" dirty="0"/>
              <a:t> </a:t>
            </a:r>
            <a:r>
              <a:rPr lang="es-CO" sz="2800" dirty="0"/>
              <a:t>con 16 citas.</a:t>
            </a:r>
          </a:p>
          <a:p>
            <a:endParaRPr lang="es-CO" dirty="0"/>
          </a:p>
        </p:txBody>
      </p:sp>
    </p:spTree>
    <p:extLst>
      <p:ext uri="{BB962C8B-B14F-4D97-AF65-F5344CB8AC3E}">
        <p14:creationId xmlns:p14="http://schemas.microsoft.com/office/powerpoint/2010/main" val="175318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473" y="493539"/>
            <a:ext cx="2023765" cy="2023765"/>
          </a:xfrm>
        </p:spPr>
      </p:pic>
      <p:sp>
        <p:nvSpPr>
          <p:cNvPr id="4" name="3 Marcador de texto"/>
          <p:cNvSpPr>
            <a:spLocks noGrp="1"/>
          </p:cNvSpPr>
          <p:nvPr>
            <p:ph type="body" sz="half" idx="2"/>
          </p:nvPr>
        </p:nvSpPr>
        <p:spPr>
          <a:xfrm>
            <a:off x="457200" y="476672"/>
            <a:ext cx="3538736" cy="6093296"/>
          </a:xfrm>
        </p:spPr>
        <p:txBody>
          <a:bodyPr>
            <a:normAutofit lnSpcReduction="10000"/>
          </a:bodyPr>
          <a:lstStyle/>
          <a:p>
            <a:r>
              <a:rPr lang="es-CO" sz="2800" b="1" dirty="0"/>
              <a:t>De otros </a:t>
            </a:r>
            <a:r>
              <a:rPr lang="es-CO" sz="2800" b="1" dirty="0" smtClean="0"/>
              <a:t>Papas</a:t>
            </a:r>
            <a:r>
              <a:rPr lang="es-CO" sz="2800" dirty="0" smtClean="0"/>
              <a:t>:</a:t>
            </a:r>
          </a:p>
          <a:p>
            <a:pPr marL="285750" indent="-285750">
              <a:buFont typeface="Wingdings" panose="05000000000000000000" pitchFamily="2" charset="2"/>
              <a:buChar char="§"/>
            </a:pPr>
            <a:r>
              <a:rPr lang="es-CO" sz="2800" dirty="0" smtClean="0"/>
              <a:t>De </a:t>
            </a:r>
            <a:r>
              <a:rPr lang="es-CO" sz="2800" dirty="0"/>
              <a:t>Juan Pablo II, </a:t>
            </a:r>
            <a:r>
              <a:rPr lang="es-CO" sz="2800" i="1" dirty="0"/>
              <a:t>Familiaris consortio </a:t>
            </a:r>
            <a:r>
              <a:rPr lang="es-CO" sz="2800" dirty="0"/>
              <a:t>28 citas, seguido de sus célebres catequesis sobre el amor, la sexualidad y el cuerpo: 24 </a:t>
            </a:r>
            <a:r>
              <a:rPr lang="es-CO" sz="2800" dirty="0" smtClean="0"/>
              <a:t>citas.</a:t>
            </a:r>
          </a:p>
          <a:p>
            <a:endParaRPr lang="es-CO" sz="2800" dirty="0" smtClean="0"/>
          </a:p>
          <a:p>
            <a:pPr marL="285750" indent="-285750">
              <a:buFont typeface="Wingdings" panose="05000000000000000000" pitchFamily="2" charset="2"/>
              <a:buChar char="§"/>
            </a:pPr>
            <a:r>
              <a:rPr lang="es-CO" sz="2800" dirty="0" smtClean="0"/>
              <a:t>De </a:t>
            </a:r>
            <a:r>
              <a:rPr lang="es-CO" sz="2800" dirty="0"/>
              <a:t>Benedicto XVI, </a:t>
            </a:r>
            <a:r>
              <a:rPr lang="es-CO" sz="2800" i="1" dirty="0"/>
              <a:t>Deus caritas </a:t>
            </a:r>
            <a:r>
              <a:rPr lang="es-CO" sz="2800" i="1" dirty="0" err="1" smtClean="0"/>
              <a:t>est</a:t>
            </a:r>
            <a:r>
              <a:rPr lang="es-CO" sz="2800" dirty="0" smtClean="0"/>
              <a:t>.</a:t>
            </a:r>
          </a:p>
          <a:p>
            <a:endParaRPr lang="es-CO" sz="2800" dirty="0" smtClean="0"/>
          </a:p>
          <a:p>
            <a:pPr marL="285750" indent="-285750">
              <a:buFont typeface="Wingdings" panose="05000000000000000000" pitchFamily="2" charset="2"/>
              <a:buChar char="§"/>
            </a:pPr>
            <a:r>
              <a:rPr lang="es-CO" sz="2800" dirty="0" smtClean="0"/>
              <a:t>De </a:t>
            </a:r>
            <a:r>
              <a:rPr lang="es-CO" sz="2800" dirty="0"/>
              <a:t>Pablo VI, </a:t>
            </a:r>
            <a:r>
              <a:rPr lang="es-CO" sz="2800" i="1" dirty="0" err="1"/>
              <a:t>Humanae</a:t>
            </a:r>
            <a:r>
              <a:rPr lang="es-CO" sz="2800" i="1" dirty="0"/>
              <a:t> vitae</a:t>
            </a:r>
            <a:r>
              <a:rPr lang="es-CO" sz="2800" dirty="0"/>
              <a:t>.</a:t>
            </a:r>
          </a:p>
          <a:p>
            <a:endParaRPr lang="es-CO"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492896"/>
            <a:ext cx="2088232" cy="2088232"/>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4324469"/>
            <a:ext cx="1652728" cy="2204864"/>
          </a:xfrm>
          <a:prstGeom prst="rect">
            <a:avLst/>
          </a:prstGeom>
        </p:spPr>
      </p:pic>
    </p:spTree>
    <p:extLst>
      <p:ext uri="{BB962C8B-B14F-4D97-AF65-F5344CB8AC3E}">
        <p14:creationId xmlns:p14="http://schemas.microsoft.com/office/powerpoint/2010/main" val="2140796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273051"/>
            <a:ext cx="2210008" cy="3448076"/>
          </a:xfrm>
        </p:spPr>
      </p:pic>
      <p:sp>
        <p:nvSpPr>
          <p:cNvPr id="4" name="3 Marcador de texto"/>
          <p:cNvSpPr>
            <a:spLocks noGrp="1"/>
          </p:cNvSpPr>
          <p:nvPr>
            <p:ph type="body" sz="half" idx="2"/>
          </p:nvPr>
        </p:nvSpPr>
        <p:spPr>
          <a:xfrm>
            <a:off x="467544" y="764704"/>
            <a:ext cx="3008313" cy="5616624"/>
          </a:xfrm>
        </p:spPr>
        <p:txBody>
          <a:bodyPr>
            <a:normAutofit/>
          </a:bodyPr>
          <a:lstStyle/>
          <a:p>
            <a:r>
              <a:rPr lang="es-CO" sz="2800" b="1" dirty="0"/>
              <a:t>Del</a:t>
            </a:r>
            <a:r>
              <a:rPr lang="es-CO" sz="2800" dirty="0"/>
              <a:t> </a:t>
            </a:r>
            <a:r>
              <a:rPr lang="es-CO" sz="2800" b="1" dirty="0"/>
              <a:t>Concilio Vaticano II </a:t>
            </a:r>
            <a:r>
              <a:rPr lang="es-CO" sz="2800" dirty="0"/>
              <a:t>cita 73% de las veces </a:t>
            </a:r>
            <a:r>
              <a:rPr lang="es-CO" sz="2800" i="1" dirty="0" err="1"/>
              <a:t>Gaudium</a:t>
            </a:r>
            <a:r>
              <a:rPr lang="es-CO" sz="2800" i="1" dirty="0"/>
              <a:t> et </a:t>
            </a:r>
            <a:r>
              <a:rPr lang="es-CO" sz="2800" i="1" dirty="0" err="1" smtClean="0"/>
              <a:t>Spes</a:t>
            </a:r>
            <a:r>
              <a:rPr lang="es-CO" sz="2800" dirty="0"/>
              <a:t>.</a:t>
            </a:r>
            <a:endParaRPr lang="es-CO" sz="2800" dirty="0" smtClean="0"/>
          </a:p>
          <a:p>
            <a:endParaRPr lang="es-MX" sz="2800" dirty="0" smtClean="0"/>
          </a:p>
          <a:p>
            <a:endParaRPr lang="es-MX" sz="2800" dirty="0" smtClean="0"/>
          </a:p>
          <a:p>
            <a:endParaRPr lang="es-CO" sz="2800" dirty="0"/>
          </a:p>
          <a:p>
            <a:r>
              <a:rPr lang="es-CO" sz="2800" dirty="0" smtClean="0"/>
              <a:t>De Santo Tomás </a:t>
            </a:r>
            <a:r>
              <a:rPr lang="es-CO" sz="2800" dirty="0"/>
              <a:t>de Aquino, el </a:t>
            </a:r>
            <a:r>
              <a:rPr lang="es-CO" sz="2800" b="1" dirty="0"/>
              <a:t>doctor de la Iglesia </a:t>
            </a:r>
            <a:r>
              <a:rPr lang="es-CO" sz="2800" dirty="0"/>
              <a:t>más citado, la </a:t>
            </a:r>
            <a:r>
              <a:rPr lang="es-CO" sz="2800" i="1" dirty="0" err="1"/>
              <a:t>Summa</a:t>
            </a:r>
            <a:r>
              <a:rPr lang="es-CO" sz="2800" i="1" dirty="0"/>
              <a:t> </a:t>
            </a:r>
            <a:r>
              <a:rPr lang="es-CO" sz="2800" i="1" dirty="0" err="1"/>
              <a:t>Theologiae</a:t>
            </a:r>
            <a:r>
              <a:rPr lang="es-CO" sz="2800" dirty="0"/>
              <a:t>.</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140968"/>
            <a:ext cx="2610913" cy="3459460"/>
          </a:xfrm>
          <a:prstGeom prst="rect">
            <a:avLst/>
          </a:prstGeom>
        </p:spPr>
      </p:pic>
    </p:spTree>
    <p:extLst>
      <p:ext uri="{BB962C8B-B14F-4D97-AF65-F5344CB8AC3E}">
        <p14:creationId xmlns:p14="http://schemas.microsoft.com/office/powerpoint/2010/main" val="2036813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1631</Words>
  <Application>Microsoft Office PowerPoint</Application>
  <PresentationFormat>Presentación en pantalla (4:3)</PresentationFormat>
  <Paragraphs>164</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LA FAMILIA EN EL MAGISTERIO DE LA IGLESIA A LA LUZ DE LA EXHORTACIÓN APOSTÓLICA POSTSINODAL AMORIS LAETITIA</vt:lpstr>
      <vt:lpstr>PRESUPUESTOS </vt:lpstr>
      <vt:lpstr>I. ASPECTOS GENERALES </vt:lpstr>
      <vt:lpstr>Presentación de PowerPoint</vt:lpstr>
      <vt:lpstr>¿Cuáles son las OBRAS más citadas?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ALGUNOS ASPECTOS PARTICULARES </vt:lpstr>
      <vt:lpstr>1. VER- CONTEMPLAR: “Realidad y desafíos de las familias” (cap. 2) </vt:lpstr>
      <vt:lpstr>Presentación de PowerPoint</vt:lpstr>
      <vt:lpstr>Presentación de PowerPoint</vt:lpstr>
      <vt:lpstr>Presentación de PowerPoint</vt:lpstr>
      <vt:lpstr>2. JUZGAR-ILUMINAR: “La mirada puesta en Jesús: la vocación de la familia” (cap. 3) </vt:lpstr>
      <vt:lpstr>Presentación de PowerPoint</vt:lpstr>
      <vt:lpstr>AL 67-70 “La familia en los documentos de la Iglesia”. ¿A qué documentos se refiere el Papa? </vt:lpstr>
      <vt:lpstr>Presentación de PowerPoint</vt:lpstr>
      <vt:lpstr>Presentación de PowerPoint</vt:lpstr>
      <vt:lpstr>Presentación de PowerPoint</vt:lpstr>
      <vt:lpstr>Presentación de PowerPoint</vt:lpstr>
      <vt:lpstr>Kerygma – Familia (AL 58)</vt:lpstr>
      <vt:lpstr>Presentación de PowerPoint</vt:lpstr>
      <vt:lpstr>Presentación de PowerPoint</vt:lpstr>
      <vt:lpstr>3. ACTUAR-PROPONER: “Algunas perspectivas pastorales” (cap. 6) </vt:lpstr>
      <vt:lpstr>Presentación de PowerPoint</vt:lpstr>
      <vt:lpstr>1. Iglesia en salida misionera: todos evangelizadores </vt:lpstr>
      <vt:lpstr>Presentación de PowerPoint</vt:lpstr>
      <vt:lpstr>Presentación de PowerPoint</vt:lpstr>
      <vt:lpstr>Presentación de PowerPoint</vt:lpstr>
      <vt:lpstr>Presentación de PowerPoint</vt:lpstr>
      <vt:lpstr>2. Acompañar y discernir… </vt:lpstr>
      <vt:lpstr>Presentación de PowerPoint</vt:lpstr>
      <vt:lpstr>3. Con misericordia </vt:lpstr>
      <vt:lpstr>Presentación de PowerPoint</vt:lpstr>
      <vt:lpstr>4. Una exigencia: conversión pastoral y misionera </vt:lpstr>
      <vt:lpstr>Presentación de PowerPoint</vt:lpstr>
      <vt:lpstr>Presentación de PowerPoint</vt:lpstr>
      <vt:lpstr>Presentación de PowerPoint</vt:lpstr>
      <vt:lpstr>Presentación de PowerPoint</vt:lpstr>
      <vt:lpstr>Presentación de PowerPoint</vt:lpstr>
      <vt:lpstr>¡DE ÚLTIMA HORA!</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de Misión y Espiritualidad</dc:creator>
  <cp:lastModifiedBy>felipedeleonpbro</cp:lastModifiedBy>
  <cp:revision>48</cp:revision>
  <dcterms:created xsi:type="dcterms:W3CDTF">2016-06-24T19:52:58Z</dcterms:created>
  <dcterms:modified xsi:type="dcterms:W3CDTF">2016-07-05T20:54:32Z</dcterms:modified>
</cp:coreProperties>
</file>